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7"/>
  </p:notesMasterIdLst>
  <p:sldIdLst>
    <p:sldId id="1442" r:id="rId2"/>
    <p:sldId id="1512" r:id="rId3"/>
    <p:sldId id="1513" r:id="rId4"/>
    <p:sldId id="1515" r:id="rId5"/>
    <p:sldId id="148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liott" initials="HE" lastIdx="1" clrIdx="0"/>
  <p:cmAuthor id="2" name="Kerry Gibbs" initials="KG" lastIdx="9" clrIdx="1">
    <p:extLst>
      <p:ext uri="{19B8F6BF-5375-455C-9EA6-DF929625EA0E}">
        <p15:presenceInfo xmlns:p15="http://schemas.microsoft.com/office/powerpoint/2012/main" userId="S-1-5-21-1141132434-301294435-860360866-27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484"/>
    <a:srgbClr val="003398"/>
    <a:srgbClr val="71A1A7"/>
    <a:srgbClr val="D5E3E5"/>
    <a:srgbClr val="DFF0CB"/>
    <a:srgbClr val="A6A6A6"/>
    <a:srgbClr val="CBDFEF"/>
    <a:srgbClr val="FFFF00"/>
    <a:srgbClr val="EBF2F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501" autoAdjust="0"/>
  </p:normalViewPr>
  <p:slideViewPr>
    <p:cSldViewPr snapToGrid="0">
      <p:cViewPr varScale="1">
        <p:scale>
          <a:sx n="111" d="100"/>
          <a:sy n="111" d="100"/>
        </p:scale>
        <p:origin x="600" y="96"/>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acquesM\Documents\Flatscreen%20Data\SAFEX\Prices\SAFEX%20Flatscree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ZA" sz="1600" b="1">
                <a:solidFill>
                  <a:schemeClr val="tx1"/>
                </a:solidFill>
                <a:latin typeface="Century Gothic" panose="020B0502020202020204" pitchFamily="34" charset="0"/>
              </a:rPr>
              <a:t>Monthly</a:t>
            </a:r>
            <a:r>
              <a:rPr lang="en-ZA" sz="1600" b="1" baseline="0">
                <a:solidFill>
                  <a:schemeClr val="tx1"/>
                </a:solidFill>
                <a:latin typeface="Century Gothic" panose="020B0502020202020204" pitchFamily="34" charset="0"/>
              </a:rPr>
              <a:t> Average Movement  (R/t)</a:t>
            </a:r>
            <a:endParaRPr lang="en-ZA" sz="1600" b="1">
              <a:solidFill>
                <a:schemeClr val="tx1"/>
              </a:solidFill>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ZA"/>
        </a:p>
      </c:txPr>
    </c:title>
    <c:autoTitleDeleted val="0"/>
    <c:plotArea>
      <c:layout>
        <c:manualLayout>
          <c:layoutTarget val="inner"/>
          <c:xMode val="edge"/>
          <c:yMode val="edge"/>
          <c:x val="6.4871296003911547E-2"/>
          <c:y val="0.11175893212818694"/>
          <c:w val="0.90235595712243588"/>
          <c:h val="0.83101053356341092"/>
        </c:manualLayout>
      </c:layout>
      <c:lineChart>
        <c:grouping val="standard"/>
        <c:varyColors val="0"/>
        <c:ser>
          <c:idx val="0"/>
          <c:order val="0"/>
          <c:tx>
            <c:strRef>
              <c:f>Sheet1!$A$3</c:f>
              <c:strCache>
                <c:ptCount val="1"/>
                <c:pt idx="0">
                  <c:v>White Maize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Sheet1!$B$2:$V$2</c:f>
              <c:strCache>
                <c:ptCount val="21"/>
                <c:pt idx="0">
                  <c:v>2025 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2026 January</c:v>
                </c:pt>
                <c:pt idx="13">
                  <c:v>February</c:v>
                </c:pt>
                <c:pt idx="14">
                  <c:v>March</c:v>
                </c:pt>
                <c:pt idx="15">
                  <c:v>April</c:v>
                </c:pt>
                <c:pt idx="16">
                  <c:v>May</c:v>
                </c:pt>
                <c:pt idx="17">
                  <c:v>June</c:v>
                </c:pt>
                <c:pt idx="18">
                  <c:v>July</c:v>
                </c:pt>
                <c:pt idx="19">
                  <c:v>August</c:v>
                </c:pt>
                <c:pt idx="20">
                  <c:v>September</c:v>
                </c:pt>
              </c:strCache>
            </c:strRef>
          </c:cat>
          <c:val>
            <c:numRef>
              <c:f>Sheet1!$B$3:$V$3</c:f>
              <c:numCache>
                <c:formatCode>General</c:formatCode>
                <c:ptCount val="21"/>
                <c:pt idx="0">
                  <c:v>6831.82</c:v>
                </c:pt>
                <c:pt idx="1">
                  <c:v>5727.43</c:v>
                </c:pt>
                <c:pt idx="2">
                  <c:v>5540.6</c:v>
                </c:pt>
                <c:pt idx="3">
                  <c:v>5221.71</c:v>
                </c:pt>
                <c:pt idx="4">
                  <c:v>4853.71</c:v>
                </c:pt>
                <c:pt idx="5">
                  <c:v>4618.33</c:v>
                </c:pt>
                <c:pt idx="6">
                  <c:v>4195</c:v>
                </c:pt>
                <c:pt idx="7">
                  <c:v>4250</c:v>
                </c:pt>
                <c:pt idx="8" formatCode="0">
                  <c:v>3986.11333333333</c:v>
                </c:pt>
                <c:pt idx="9">
                  <c:v>3500</c:v>
                </c:pt>
                <c:pt idx="10">
                  <c:v>3787</c:v>
                </c:pt>
                <c:pt idx="11">
                  <c:v>3650</c:v>
                </c:pt>
                <c:pt idx="12">
                  <c:v>3600</c:v>
                </c:pt>
                <c:pt idx="13">
                  <c:v>3425</c:v>
                </c:pt>
                <c:pt idx="14">
                  <c:v>3210</c:v>
                </c:pt>
                <c:pt idx="15">
                  <c:v>3185</c:v>
                </c:pt>
                <c:pt idx="16">
                  <c:v>3310</c:v>
                </c:pt>
                <c:pt idx="17">
                  <c:v>3199</c:v>
                </c:pt>
                <c:pt idx="18">
                  <c:v>3143</c:v>
                </c:pt>
                <c:pt idx="19">
                  <c:v>3395</c:v>
                </c:pt>
                <c:pt idx="20">
                  <c:v>3800</c:v>
                </c:pt>
              </c:numCache>
            </c:numRef>
          </c:val>
          <c:smooth val="0"/>
          <c:extLst>
            <c:ext xmlns:c16="http://schemas.microsoft.com/office/drawing/2014/chart" uri="{C3380CC4-5D6E-409C-BE32-E72D297353CC}">
              <c16:uniqueId val="{00000000-CBE3-499F-89C6-720C82BBB7C0}"/>
            </c:ext>
          </c:extLst>
        </c:ser>
        <c:ser>
          <c:idx val="1"/>
          <c:order val="1"/>
          <c:tx>
            <c:strRef>
              <c:f>Sheet1!$A$4</c:f>
              <c:strCache>
                <c:ptCount val="1"/>
                <c:pt idx="0">
                  <c:v>Yellow Maize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Sheet1!$B$2:$V$2</c:f>
              <c:strCache>
                <c:ptCount val="21"/>
                <c:pt idx="0">
                  <c:v>2025 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2026 January</c:v>
                </c:pt>
                <c:pt idx="13">
                  <c:v>February</c:v>
                </c:pt>
                <c:pt idx="14">
                  <c:v>March</c:v>
                </c:pt>
                <c:pt idx="15">
                  <c:v>April</c:v>
                </c:pt>
                <c:pt idx="16">
                  <c:v>May</c:v>
                </c:pt>
                <c:pt idx="17">
                  <c:v>June</c:v>
                </c:pt>
                <c:pt idx="18">
                  <c:v>July</c:v>
                </c:pt>
                <c:pt idx="19">
                  <c:v>August</c:v>
                </c:pt>
                <c:pt idx="20">
                  <c:v>September</c:v>
                </c:pt>
              </c:strCache>
            </c:strRef>
          </c:cat>
          <c:val>
            <c:numRef>
              <c:f>Sheet1!$B$4:$V$4</c:f>
              <c:numCache>
                <c:formatCode>General</c:formatCode>
                <c:ptCount val="21"/>
                <c:pt idx="0">
                  <c:v>5594.18</c:v>
                </c:pt>
                <c:pt idx="1">
                  <c:v>5141.57</c:v>
                </c:pt>
                <c:pt idx="2">
                  <c:v>4852.7299999999996</c:v>
                </c:pt>
                <c:pt idx="3">
                  <c:v>4801.6400000000003</c:v>
                </c:pt>
                <c:pt idx="4">
                  <c:v>4234.1899999999996</c:v>
                </c:pt>
                <c:pt idx="5">
                  <c:v>4208.3900000000003</c:v>
                </c:pt>
                <c:pt idx="6">
                  <c:v>4050</c:v>
                </c:pt>
                <c:pt idx="7">
                  <c:v>3845</c:v>
                </c:pt>
                <c:pt idx="8" formatCode="0">
                  <c:v>3671.0733333333301</c:v>
                </c:pt>
                <c:pt idx="9">
                  <c:v>3476</c:v>
                </c:pt>
                <c:pt idx="10">
                  <c:v>3600</c:v>
                </c:pt>
                <c:pt idx="11">
                  <c:v>3595</c:v>
                </c:pt>
                <c:pt idx="12">
                  <c:v>3461</c:v>
                </c:pt>
                <c:pt idx="13">
                  <c:v>3325</c:v>
                </c:pt>
                <c:pt idx="14">
                  <c:v>3330</c:v>
                </c:pt>
                <c:pt idx="15">
                  <c:v>3260</c:v>
                </c:pt>
                <c:pt idx="16">
                  <c:v>3418</c:v>
                </c:pt>
                <c:pt idx="17">
                  <c:v>3256</c:v>
                </c:pt>
                <c:pt idx="18">
                  <c:v>3209</c:v>
                </c:pt>
                <c:pt idx="19">
                  <c:v>3428</c:v>
                </c:pt>
                <c:pt idx="20">
                  <c:v>4050</c:v>
                </c:pt>
              </c:numCache>
            </c:numRef>
          </c:val>
          <c:smooth val="0"/>
          <c:extLst>
            <c:ext xmlns:c16="http://schemas.microsoft.com/office/drawing/2014/chart" uri="{C3380CC4-5D6E-409C-BE32-E72D297353CC}">
              <c16:uniqueId val="{00000001-CBE3-499F-89C6-720C82BBB7C0}"/>
            </c:ext>
          </c:extLst>
        </c:ser>
        <c:ser>
          <c:idx val="2"/>
          <c:order val="2"/>
          <c:tx>
            <c:strRef>
              <c:f>Sheet1!$A$5</c:f>
              <c:strCache>
                <c:ptCount val="1"/>
                <c:pt idx="0">
                  <c:v>Wheat</c:v>
                </c:pt>
              </c:strCache>
            </c:strRef>
          </c:tx>
          <c:spPr>
            <a:ln w="28575" cap="rnd">
              <a:solidFill>
                <a:srgbClr val="FFC000"/>
              </a:solidFill>
              <a:round/>
            </a:ln>
            <a:effectLst/>
          </c:spPr>
          <c:marker>
            <c:symbol val="circle"/>
            <c:size val="5"/>
            <c:spPr>
              <a:solidFill>
                <a:srgbClr val="FFC000"/>
              </a:solidFill>
              <a:ln w="9525">
                <a:solidFill>
                  <a:schemeClr val="accent3"/>
                </a:solidFill>
              </a:ln>
              <a:effectLst/>
            </c:spPr>
          </c:marker>
          <c:cat>
            <c:strRef>
              <c:f>Sheet1!$B$2:$V$2</c:f>
              <c:strCache>
                <c:ptCount val="21"/>
                <c:pt idx="0">
                  <c:v>2025 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2026 January</c:v>
                </c:pt>
                <c:pt idx="13">
                  <c:v>February</c:v>
                </c:pt>
                <c:pt idx="14">
                  <c:v>March</c:v>
                </c:pt>
                <c:pt idx="15">
                  <c:v>April</c:v>
                </c:pt>
                <c:pt idx="16">
                  <c:v>May</c:v>
                </c:pt>
                <c:pt idx="17">
                  <c:v>June</c:v>
                </c:pt>
                <c:pt idx="18">
                  <c:v>July</c:v>
                </c:pt>
                <c:pt idx="19">
                  <c:v>August</c:v>
                </c:pt>
                <c:pt idx="20">
                  <c:v>September</c:v>
                </c:pt>
              </c:strCache>
            </c:strRef>
          </c:cat>
          <c:val>
            <c:numRef>
              <c:f>Sheet1!$B$5:$V$5</c:f>
              <c:numCache>
                <c:formatCode>#,##0.00</c:formatCode>
                <c:ptCount val="21"/>
                <c:pt idx="0">
                  <c:v>6047.29</c:v>
                </c:pt>
                <c:pt idx="1">
                  <c:v>5990.93</c:v>
                </c:pt>
                <c:pt idx="2">
                  <c:v>6150.8</c:v>
                </c:pt>
                <c:pt idx="3">
                  <c:v>6273.5</c:v>
                </c:pt>
                <c:pt idx="4">
                  <c:v>6418.5</c:v>
                </c:pt>
                <c:pt idx="5">
                  <c:v>6397.4</c:v>
                </c:pt>
                <c:pt idx="6" formatCode="General">
                  <c:v>6389</c:v>
                </c:pt>
                <c:pt idx="7" formatCode="General">
                  <c:v>6514</c:v>
                </c:pt>
                <c:pt idx="8" formatCode="0">
                  <c:v>6550.0666666666702</c:v>
                </c:pt>
                <c:pt idx="9" formatCode="General">
                  <c:v>5947</c:v>
                </c:pt>
                <c:pt idx="10" formatCode="General">
                  <c:v>5853.8</c:v>
                </c:pt>
                <c:pt idx="11" formatCode="General">
                  <c:v>5638</c:v>
                </c:pt>
                <c:pt idx="12" formatCode="General">
                  <c:v>5818</c:v>
                </c:pt>
                <c:pt idx="13" formatCode="General">
                  <c:v>5575</c:v>
                </c:pt>
                <c:pt idx="14" formatCode="General">
                  <c:v>5810</c:v>
                </c:pt>
                <c:pt idx="15" formatCode="General">
                  <c:v>5740</c:v>
                </c:pt>
                <c:pt idx="16" formatCode="General">
                  <c:v>5870</c:v>
                </c:pt>
                <c:pt idx="17" formatCode="General">
                  <c:v>5710</c:v>
                </c:pt>
                <c:pt idx="18" formatCode="General">
                  <c:v>5758</c:v>
                </c:pt>
                <c:pt idx="19" formatCode="General">
                  <c:v>5940</c:v>
                </c:pt>
                <c:pt idx="20" formatCode="General">
                  <c:v>6166</c:v>
                </c:pt>
              </c:numCache>
            </c:numRef>
          </c:val>
          <c:smooth val="0"/>
          <c:extLst>
            <c:ext xmlns:c16="http://schemas.microsoft.com/office/drawing/2014/chart" uri="{C3380CC4-5D6E-409C-BE32-E72D297353CC}">
              <c16:uniqueId val="{00000002-CBE3-499F-89C6-720C82BBB7C0}"/>
            </c:ext>
          </c:extLst>
        </c:ser>
        <c:ser>
          <c:idx val="4"/>
          <c:order val="3"/>
          <c:tx>
            <c:strRef>
              <c:f>Sheet1!$A$6</c:f>
              <c:strCache>
                <c:ptCount val="1"/>
                <c:pt idx="0">
                  <c:v>Sunflowers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Sheet1!$B$2:$V$2</c:f>
              <c:strCache>
                <c:ptCount val="21"/>
                <c:pt idx="0">
                  <c:v>2025 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pt idx="12">
                  <c:v>2026 January</c:v>
                </c:pt>
                <c:pt idx="13">
                  <c:v>February</c:v>
                </c:pt>
                <c:pt idx="14">
                  <c:v>March</c:v>
                </c:pt>
                <c:pt idx="15">
                  <c:v>April</c:v>
                </c:pt>
                <c:pt idx="16">
                  <c:v>May</c:v>
                </c:pt>
                <c:pt idx="17">
                  <c:v>June</c:v>
                </c:pt>
                <c:pt idx="18">
                  <c:v>July</c:v>
                </c:pt>
                <c:pt idx="19">
                  <c:v>August</c:v>
                </c:pt>
                <c:pt idx="20">
                  <c:v>September</c:v>
                </c:pt>
              </c:strCache>
            </c:strRef>
          </c:cat>
          <c:val>
            <c:numRef>
              <c:f>Sheet1!$B$6:$V$6</c:f>
              <c:numCache>
                <c:formatCode>#,##0.00</c:formatCode>
                <c:ptCount val="21"/>
                <c:pt idx="0">
                  <c:v>10089.94</c:v>
                </c:pt>
                <c:pt idx="1">
                  <c:v>9660.73</c:v>
                </c:pt>
                <c:pt idx="2">
                  <c:v>8821.93</c:v>
                </c:pt>
                <c:pt idx="3">
                  <c:v>8836.86</c:v>
                </c:pt>
                <c:pt idx="4">
                  <c:v>8888.1299999999992</c:v>
                </c:pt>
                <c:pt idx="5">
                  <c:v>9165.33</c:v>
                </c:pt>
                <c:pt idx="6" formatCode="General">
                  <c:v>9391</c:v>
                </c:pt>
                <c:pt idx="7">
                  <c:v>9907</c:v>
                </c:pt>
                <c:pt idx="8" formatCode="0">
                  <c:v>10229</c:v>
                </c:pt>
                <c:pt idx="9">
                  <c:v>10150</c:v>
                </c:pt>
                <c:pt idx="10">
                  <c:v>10153</c:v>
                </c:pt>
                <c:pt idx="11">
                  <c:v>10299.799999999999</c:v>
                </c:pt>
                <c:pt idx="12">
                  <c:v>12000</c:v>
                </c:pt>
                <c:pt idx="13">
                  <c:v>9800</c:v>
                </c:pt>
                <c:pt idx="14">
                  <c:v>9340</c:v>
                </c:pt>
                <c:pt idx="15">
                  <c:v>8665</c:v>
                </c:pt>
                <c:pt idx="16">
                  <c:v>8900</c:v>
                </c:pt>
                <c:pt idx="17">
                  <c:v>8500</c:v>
                </c:pt>
                <c:pt idx="18">
                  <c:v>9122</c:v>
                </c:pt>
                <c:pt idx="19">
                  <c:v>10210</c:v>
                </c:pt>
                <c:pt idx="20">
                  <c:v>10440</c:v>
                </c:pt>
              </c:numCache>
            </c:numRef>
          </c:val>
          <c:smooth val="0"/>
          <c:extLst>
            <c:ext xmlns:c16="http://schemas.microsoft.com/office/drawing/2014/chart" uri="{C3380CC4-5D6E-409C-BE32-E72D297353CC}">
              <c16:uniqueId val="{00000003-CBE3-499F-89C6-720C82BBB7C0}"/>
            </c:ext>
          </c:extLst>
        </c:ser>
        <c:dLbls>
          <c:showLegendKey val="0"/>
          <c:showVal val="0"/>
          <c:showCatName val="0"/>
          <c:showSerName val="0"/>
          <c:showPercent val="0"/>
          <c:showBubbleSize val="0"/>
        </c:dLbls>
        <c:marker val="1"/>
        <c:smooth val="0"/>
        <c:axId val="1682248575"/>
        <c:axId val="1682248095"/>
      </c:lineChart>
      <c:catAx>
        <c:axId val="1682248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2248095"/>
        <c:crosses val="autoZero"/>
        <c:auto val="1"/>
        <c:lblAlgn val="ctr"/>
        <c:lblOffset val="100"/>
        <c:noMultiLvlLbl val="0"/>
      </c:catAx>
      <c:valAx>
        <c:axId val="1682248095"/>
        <c:scaling>
          <c:orientation val="minMax"/>
        </c:scaling>
        <c:delete val="0"/>
        <c:axPos val="l"/>
        <c:majorGridlines>
          <c:spPr>
            <a:ln w="9525" cap="flat" cmpd="sng" algn="ctr">
              <a:solidFill>
                <a:schemeClr val="tx1">
                  <a:lumMod val="15000"/>
                  <a:lumOff val="85000"/>
                </a:schemeClr>
              </a:solidFill>
              <a:round/>
            </a:ln>
            <a:effectLst/>
          </c:spPr>
        </c:majorGridlines>
        <c:numFmt formatCode="_(&quot;R&quot;* #,##0_);_(&quot;R&quot;* \(#,##0\);_(&quot;R&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682248575"/>
        <c:crosses val="autoZero"/>
        <c:crossBetween val="between"/>
      </c:valAx>
      <c:spPr>
        <a:noFill/>
        <a:ln>
          <a:noFill/>
        </a:ln>
        <a:effectLst/>
      </c:spPr>
    </c:plotArea>
    <c:legend>
      <c:legendPos val="b"/>
      <c:layout>
        <c:manualLayout>
          <c:xMode val="edge"/>
          <c:yMode val="edge"/>
          <c:x val="6.0597392984350434E-2"/>
          <c:y val="0.78644034741280333"/>
          <c:w val="0.91157796090495147"/>
          <c:h val="7.1940083700036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5E3CE-E9E3-CB47-80F0-33520EC85D2E}" type="datetimeFigureOut">
              <a:rPr lang="en-US" smtClean="0"/>
              <a:t>9/1/2026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5923F-580B-A047-9C0E-6EE78A396537}" type="slidenum">
              <a:rPr lang="en-US" smtClean="0"/>
              <a:t>‹#›</a:t>
            </a:fld>
            <a:endParaRPr lang="en-US" dirty="0"/>
          </a:p>
        </p:txBody>
      </p:sp>
    </p:spTree>
    <p:extLst>
      <p:ext uri="{BB962C8B-B14F-4D97-AF65-F5344CB8AC3E}">
        <p14:creationId xmlns:p14="http://schemas.microsoft.com/office/powerpoint/2010/main" val="97026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tags" Target="../tags/tag35.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100">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100"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100"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700190"/>
          </a:xfrm>
          <a:prstGeom prst="rect">
            <a:avLst/>
          </a:prstGeom>
        </p:spPr>
      </p:pic>
    </p:spTree>
    <p:extLst>
      <p:ext uri="{BB962C8B-B14F-4D97-AF65-F5344CB8AC3E}">
        <p14:creationId xmlns:p14="http://schemas.microsoft.com/office/powerpoint/2010/main" val="3310453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6776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24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66024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1676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4708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185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65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7556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Tree>
    <p:extLst>
      <p:ext uri="{BB962C8B-B14F-4D97-AF65-F5344CB8AC3E}">
        <p14:creationId xmlns:p14="http://schemas.microsoft.com/office/powerpoint/2010/main" val="249427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314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9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4026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no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42872" y="6163537"/>
            <a:ext cx="1115548" cy="42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9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5397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74805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60818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1480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98636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345169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52985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04036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913435" y="1790072"/>
            <a:ext cx="6336704"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prstClr val="white"/>
              </a:solidFill>
            </a:endParaRPr>
          </a:p>
        </p:txBody>
      </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dirty="0"/>
              <a:t>Name.Surname@westerncape.gov.za</a:t>
            </a:r>
            <a:endParaRPr lang="en-GB" dirty="0"/>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ea typeface="+mj-ea"/>
                <a:cs typeface="+mj-cs"/>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029719" y="1859446"/>
            <a:ext cx="2217710"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95" y="3331665"/>
            <a:ext cx="5470144" cy="64873"/>
          </a:xfrm>
          <a:prstGeom prst="rect">
            <a:avLst/>
          </a:prstGeom>
        </p:spPr>
      </p:pic>
    </p:spTree>
    <p:extLst>
      <p:ext uri="{BB962C8B-B14F-4D97-AF65-F5344CB8AC3E}">
        <p14:creationId xmlns:p14="http://schemas.microsoft.com/office/powerpoint/2010/main" val="60635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3700" y="3364896"/>
            <a:ext cx="11798299" cy="64104"/>
          </a:xfrm>
          <a:prstGeom prst="rect">
            <a:avLst/>
          </a:prstGeom>
        </p:spPr>
      </p:pic>
    </p:spTree>
    <p:extLst>
      <p:ext uri="{BB962C8B-B14F-4D97-AF65-F5344CB8AC3E}">
        <p14:creationId xmlns:p14="http://schemas.microsoft.com/office/powerpoint/2010/main" val="39044911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33"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6"/>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0" imgW="360" imgH="360" progId="">
                  <p:embed/>
                </p:oleObj>
              </mc:Choice>
              <mc:Fallback>
                <p:oleObj name="think-cell Slide" r:id="rId30" imgW="360" imgH="360" progId="">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7"/>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8"/>
            </p:custDataLst>
          </p:nvPr>
        </p:nvSpPr>
        <p:spPr>
          <a:xfrm>
            <a:off x="393701" y="1196752"/>
            <a:ext cx="11462940"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29"/>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11" name="Picture 115"/>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p:blipFill>
        <p:spPr bwMode="auto">
          <a:xfrm>
            <a:off x="327797" y="6295516"/>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393700" y="931933"/>
            <a:ext cx="11798299" cy="64104"/>
          </a:xfrm>
          <a:prstGeom prst="rect">
            <a:avLst/>
          </a:prstGeom>
        </p:spPr>
      </p:pic>
    </p:spTree>
    <p:extLst>
      <p:ext uri="{BB962C8B-B14F-4D97-AF65-F5344CB8AC3E}">
        <p14:creationId xmlns:p14="http://schemas.microsoft.com/office/powerpoint/2010/main" val="396024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Lst>
  <p:hf sldNum="0"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4"/>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sagis.org.z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nvPr>
        </p:nvSpPr>
        <p:spPr>
          <a:xfrm>
            <a:off x="623392" y="3044656"/>
            <a:ext cx="10945216" cy="2354642"/>
          </a:xfrm>
        </p:spPr>
        <p:txBody>
          <a:bodyPr>
            <a:normAutofit/>
          </a:bodyPr>
          <a:lstStyle/>
          <a:p>
            <a:r>
              <a:rPr lang="en-US" sz="3600" dirty="0"/>
              <a:t>Monthly report SAFEX average prices</a:t>
            </a:r>
            <a:endParaRPr lang="en-ZA" sz="3200" b="0" dirty="0"/>
          </a:p>
        </p:txBody>
      </p:sp>
      <p:sp>
        <p:nvSpPr>
          <p:cNvPr id="12" name="TextBox 11"/>
          <p:cNvSpPr txBox="1"/>
          <p:nvPr/>
        </p:nvSpPr>
        <p:spPr>
          <a:xfrm>
            <a:off x="7740526" y="5788637"/>
            <a:ext cx="3828082" cy="369332"/>
          </a:xfrm>
          <a:prstGeom prst="rect">
            <a:avLst/>
          </a:prstGeom>
          <a:noFill/>
        </p:spPr>
        <p:txBody>
          <a:bodyPr wrap="square" rtlCol="0">
            <a:spAutoFit/>
          </a:bodyPr>
          <a:lstStyle/>
          <a:p>
            <a:pPr algn="r"/>
            <a:r>
              <a:rPr lang="en-ZA" dirty="0">
                <a:solidFill>
                  <a:schemeClr val="bg1"/>
                </a:solidFill>
              </a:rPr>
              <a:t>September 2026</a:t>
            </a:r>
          </a:p>
        </p:txBody>
      </p:sp>
      <p:sp>
        <p:nvSpPr>
          <p:cNvPr id="4" name="TextBox 3">
            <a:extLst>
              <a:ext uri="{FF2B5EF4-FFF2-40B4-BE49-F238E27FC236}">
                <a16:creationId xmlns:a16="http://schemas.microsoft.com/office/drawing/2014/main" id="{2E5602CD-A313-43E5-8AB4-3FEDB048D88F}"/>
              </a:ext>
            </a:extLst>
          </p:cNvPr>
          <p:cNvSpPr txBox="1"/>
          <p:nvPr/>
        </p:nvSpPr>
        <p:spPr>
          <a:xfrm>
            <a:off x="7740526" y="2675324"/>
            <a:ext cx="3828082" cy="369332"/>
          </a:xfrm>
          <a:prstGeom prst="rect">
            <a:avLst/>
          </a:prstGeom>
          <a:noFill/>
        </p:spPr>
        <p:txBody>
          <a:bodyPr wrap="square" rtlCol="0">
            <a:spAutoFit/>
          </a:bodyPr>
          <a:lstStyle/>
          <a:p>
            <a:pPr algn="r"/>
            <a:r>
              <a:rPr lang="en-ZA" dirty="0">
                <a:solidFill>
                  <a:schemeClr val="bg1"/>
                </a:solidFill>
              </a:rPr>
              <a:t>Department of Agriculture</a:t>
            </a:r>
          </a:p>
        </p:txBody>
      </p:sp>
    </p:spTree>
    <p:extLst>
      <p:ext uri="{BB962C8B-B14F-4D97-AF65-F5344CB8AC3E}">
        <p14:creationId xmlns:p14="http://schemas.microsoft.com/office/powerpoint/2010/main" val="1909661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16B4C9-6B1A-4718-591A-2F8973258789}"/>
              </a:ext>
            </a:extLst>
          </p:cNvPr>
          <p:cNvSpPr>
            <a:spLocks noGrp="1"/>
          </p:cNvSpPr>
          <p:nvPr>
            <p:ph type="title"/>
          </p:nvPr>
        </p:nvSpPr>
        <p:spPr/>
        <p:txBody>
          <a:bodyPr/>
          <a:lstStyle/>
          <a:p>
            <a:r>
              <a:rPr lang="en-US" dirty="0"/>
              <a:t>INDEMNITY</a:t>
            </a:r>
            <a:endParaRPr lang="en-ZA" dirty="0"/>
          </a:p>
        </p:txBody>
      </p:sp>
      <p:sp>
        <p:nvSpPr>
          <p:cNvPr id="11" name="Text Placeholder 10">
            <a:extLst>
              <a:ext uri="{FF2B5EF4-FFF2-40B4-BE49-F238E27FC236}">
                <a16:creationId xmlns:a16="http://schemas.microsoft.com/office/drawing/2014/main" id="{25BCE773-7CE3-EDA7-92BC-972E142C61F8}"/>
              </a:ext>
            </a:extLst>
          </p:cNvPr>
          <p:cNvSpPr>
            <a:spLocks noGrp="1"/>
          </p:cNvSpPr>
          <p:nvPr>
            <p:ph type="body" sz="quarter" idx="10"/>
          </p:nvPr>
        </p:nvSpPr>
        <p:spPr>
          <a:xfrm>
            <a:off x="2281727" y="2008262"/>
            <a:ext cx="8024501" cy="4084564"/>
          </a:xfrm>
        </p:spPr>
        <p:txBody>
          <a:bodyPr/>
          <a:lstStyle/>
          <a:p>
            <a:pPr algn="just">
              <a:lnSpc>
                <a:spcPct val="150000"/>
              </a:lnSpc>
            </a:pPr>
            <a:r>
              <a:rPr lang="en-US" dirty="0">
                <a:solidFill>
                  <a:schemeClr val="bg1">
                    <a:lumMod val="50000"/>
                  </a:schemeClr>
                </a:solidFill>
              </a:rPr>
              <a:t>The Western Cape Department of Agriculture prepared this data/information as accurately as possible. However, as this document contains data from various sources, its correctness cannot be guaranteed. Any person using this information will be doing so at own risk and the said organisation or any other party will under no circumstances be responsible for any loss suffered by any person/organisation using the information contained in this document.</a:t>
            </a:r>
            <a:endParaRPr lang="en-ZA" dirty="0">
              <a:solidFill>
                <a:schemeClr val="bg1">
                  <a:lumMod val="50000"/>
                </a:schemeClr>
              </a:solidFill>
            </a:endParaRPr>
          </a:p>
        </p:txBody>
      </p:sp>
    </p:spTree>
    <p:extLst>
      <p:ext uri="{BB962C8B-B14F-4D97-AF65-F5344CB8AC3E}">
        <p14:creationId xmlns:p14="http://schemas.microsoft.com/office/powerpoint/2010/main" val="631091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BC52C-D347-0304-4DFE-854F7FE4914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8A0EE1-472C-9137-1FE8-3703E68AE027}"/>
              </a:ext>
            </a:extLst>
          </p:cNvPr>
          <p:cNvSpPr>
            <a:spLocks noGrp="1"/>
          </p:cNvSpPr>
          <p:nvPr>
            <p:ph type="title"/>
          </p:nvPr>
        </p:nvSpPr>
        <p:spPr/>
        <p:txBody>
          <a:bodyPr/>
          <a:lstStyle/>
          <a:p>
            <a:r>
              <a:rPr lang="en-US" dirty="0"/>
              <a:t>SAFEX Average Monthly Movement</a:t>
            </a:r>
            <a:endParaRPr lang="en-ZA" dirty="0"/>
          </a:p>
        </p:txBody>
      </p:sp>
      <p:graphicFrame>
        <p:nvGraphicFramePr>
          <p:cNvPr id="3" name="Chart 2">
            <a:extLst>
              <a:ext uri="{FF2B5EF4-FFF2-40B4-BE49-F238E27FC236}">
                <a16:creationId xmlns:a16="http://schemas.microsoft.com/office/drawing/2014/main" id="{C6B59395-E9F1-8E3B-B4F2-1B2B644BC1C5}"/>
              </a:ext>
            </a:extLst>
          </p:cNvPr>
          <p:cNvGraphicFramePr>
            <a:graphicFrameLocks/>
          </p:cNvGraphicFramePr>
          <p:nvPr/>
        </p:nvGraphicFramePr>
        <p:xfrm>
          <a:off x="2414587" y="1321593"/>
          <a:ext cx="7362825" cy="42148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9811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ADE9C-231F-61E2-76C4-DED7ECFCB7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C991E5E-4AF0-C443-3BF7-AE5DFC587BC7}"/>
              </a:ext>
            </a:extLst>
          </p:cNvPr>
          <p:cNvSpPr>
            <a:spLocks noGrp="1"/>
          </p:cNvSpPr>
          <p:nvPr>
            <p:ph type="title"/>
          </p:nvPr>
        </p:nvSpPr>
        <p:spPr/>
        <p:txBody>
          <a:bodyPr/>
          <a:lstStyle/>
          <a:p>
            <a:r>
              <a:rPr lang="en-US" dirty="0"/>
              <a:t>SOURCE</a:t>
            </a:r>
            <a:endParaRPr lang="en-ZA" dirty="0"/>
          </a:p>
        </p:txBody>
      </p:sp>
      <p:sp>
        <p:nvSpPr>
          <p:cNvPr id="11" name="Text Placeholder 10">
            <a:extLst>
              <a:ext uri="{FF2B5EF4-FFF2-40B4-BE49-F238E27FC236}">
                <a16:creationId xmlns:a16="http://schemas.microsoft.com/office/drawing/2014/main" id="{C6DA2236-559B-3C0C-49A7-EA3DEA999FCE}"/>
              </a:ext>
            </a:extLst>
          </p:cNvPr>
          <p:cNvSpPr>
            <a:spLocks noGrp="1"/>
          </p:cNvSpPr>
          <p:nvPr>
            <p:ph type="body" sz="quarter" idx="10"/>
          </p:nvPr>
        </p:nvSpPr>
        <p:spPr/>
        <p:txBody>
          <a:bodyPr/>
          <a:lstStyle/>
          <a:p>
            <a:r>
              <a:rPr lang="en-US" dirty="0"/>
              <a:t>DATA SUPPLIED BY:  </a:t>
            </a:r>
            <a:r>
              <a:rPr lang="en-US" dirty="0">
                <a:hlinkClick r:id="rId2"/>
              </a:rPr>
              <a:t>https://www.sagis.org.za/</a:t>
            </a:r>
            <a:endParaRPr lang="en-US" dirty="0"/>
          </a:p>
          <a:p>
            <a:endParaRPr lang="en-US" dirty="0"/>
          </a:p>
          <a:p>
            <a:endParaRPr lang="en-US" dirty="0"/>
          </a:p>
          <a:p>
            <a:endParaRPr lang="en-US"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p:txBody>
      </p:sp>
      <p:pic>
        <p:nvPicPr>
          <p:cNvPr id="3" name="Picture 2">
            <a:extLst>
              <a:ext uri="{FF2B5EF4-FFF2-40B4-BE49-F238E27FC236}">
                <a16:creationId xmlns:a16="http://schemas.microsoft.com/office/drawing/2014/main" id="{ABF6CDAB-173B-29EE-D2E0-468BD46873B9}"/>
              </a:ext>
            </a:extLst>
          </p:cNvPr>
          <p:cNvPicPr>
            <a:picLocks noChangeAspect="1"/>
          </p:cNvPicPr>
          <p:nvPr/>
        </p:nvPicPr>
        <p:blipFill>
          <a:blip r:embed="rId3"/>
          <a:stretch>
            <a:fillRect/>
          </a:stretch>
        </p:blipFill>
        <p:spPr>
          <a:xfrm>
            <a:off x="5314950" y="3062287"/>
            <a:ext cx="1562100" cy="733425"/>
          </a:xfrm>
          <a:prstGeom prst="rect">
            <a:avLst/>
          </a:prstGeom>
        </p:spPr>
      </p:pic>
    </p:spTree>
    <p:extLst>
      <p:ext uri="{BB962C8B-B14F-4D97-AF65-F5344CB8AC3E}">
        <p14:creationId xmlns:p14="http://schemas.microsoft.com/office/powerpoint/2010/main" val="2719191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935391" y="6090294"/>
            <a:ext cx="3828082" cy="369332"/>
          </a:xfrm>
          <a:prstGeom prst="rect">
            <a:avLst/>
          </a:prstGeom>
          <a:noFill/>
        </p:spPr>
        <p:txBody>
          <a:bodyPr wrap="square" rtlCol="0">
            <a:spAutoFit/>
          </a:bodyPr>
          <a:lstStyle/>
          <a:p>
            <a:pPr algn="r"/>
            <a:r>
              <a:rPr lang="en-ZA" dirty="0">
                <a:solidFill>
                  <a:schemeClr val="bg1"/>
                </a:solidFill>
              </a:rPr>
              <a:t>J Murdoch</a:t>
            </a:r>
          </a:p>
        </p:txBody>
      </p:sp>
    </p:spTree>
    <p:extLst>
      <p:ext uri="{BB962C8B-B14F-4D97-AF65-F5344CB8AC3E}">
        <p14:creationId xmlns:p14="http://schemas.microsoft.com/office/powerpoint/2010/main" val="2767394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heme/theme1.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21378</TotalTime>
  <Words>116</Words>
  <Application>Microsoft Office PowerPoint</Application>
  <PresentationFormat>Widescreen</PresentationFormat>
  <Paragraphs>21</Paragraphs>
  <Slides>5</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0" baseType="lpstr">
      <vt:lpstr>Arial</vt:lpstr>
      <vt:lpstr>Calibri</vt:lpstr>
      <vt:lpstr>Century Gothic</vt:lpstr>
      <vt:lpstr>WCG-PPT Master-121022-amc</vt:lpstr>
      <vt:lpstr>think-cell Slide</vt:lpstr>
      <vt:lpstr>PowerPoint Presentation</vt:lpstr>
      <vt:lpstr>INDEMNITY</vt:lpstr>
      <vt:lpstr>SAFEX Average Monthly Movement</vt:lpstr>
      <vt:lpstr>SOURCE</vt:lpstr>
      <vt:lpstr>PowerPoint Presentation</vt:lpstr>
    </vt:vector>
  </TitlesOfParts>
  <Company>PGWC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Hector Eliott</dc:creator>
  <cp:lastModifiedBy>Murdoch, Jacques</cp:lastModifiedBy>
  <cp:revision>1524</cp:revision>
  <cp:lastPrinted>2019-01-28T07:09:01Z</cp:lastPrinted>
  <dcterms:created xsi:type="dcterms:W3CDTF">2017-01-19T08:56:34Z</dcterms:created>
  <dcterms:modified xsi:type="dcterms:W3CDTF">2026-09-01T08:23:37Z</dcterms:modified>
</cp:coreProperties>
</file>