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1" d="100"/>
          <a:sy n="111" d="100"/>
        </p:scale>
        <p:origin x="600"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cquesM\Documents\Flatscreen%20Data\SAFEX\Prices\SAFEX%20Flatscree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sz="1600" b="1">
                <a:solidFill>
                  <a:schemeClr val="tx1"/>
                </a:solidFill>
                <a:latin typeface="Century Gothic" panose="020B0502020202020204" pitchFamily="34" charset="0"/>
              </a:rPr>
              <a:t>Monthly</a:t>
            </a:r>
            <a:r>
              <a:rPr lang="en-ZA" sz="1600" b="1" baseline="0">
                <a:solidFill>
                  <a:schemeClr val="tx1"/>
                </a:solidFill>
                <a:latin typeface="Century Gothic" panose="020B0502020202020204" pitchFamily="34" charset="0"/>
              </a:rPr>
              <a:t> Average Movement  (R/t)</a:t>
            </a:r>
            <a:endParaRPr lang="en-ZA" sz="1600" b="1">
              <a:solidFill>
                <a:schemeClr val="tx1"/>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ZA"/>
        </a:p>
      </c:txPr>
    </c:title>
    <c:autoTitleDeleted val="0"/>
    <c:plotArea>
      <c:layout>
        <c:manualLayout>
          <c:layoutTarget val="inner"/>
          <c:xMode val="edge"/>
          <c:yMode val="edge"/>
          <c:x val="6.4871296003911547E-2"/>
          <c:y val="0.11175893212818694"/>
          <c:w val="0.90235595712243588"/>
          <c:h val="0.83101053356341092"/>
        </c:manualLayout>
      </c:layout>
      <c:lineChart>
        <c:grouping val="standard"/>
        <c:varyColors val="0"/>
        <c:ser>
          <c:idx val="0"/>
          <c:order val="0"/>
          <c:tx>
            <c:strRef>
              <c:f>Sheet1!$A$3</c:f>
              <c:strCache>
                <c:ptCount val="1"/>
                <c:pt idx="0">
                  <c:v>White Maize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Sheet1!$B$2:$T$2</c:f>
              <c:strCache>
                <c:ptCount val="19"/>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pt idx="18">
                  <c:v>July</c:v>
                </c:pt>
              </c:strCache>
            </c:strRef>
          </c:cat>
          <c:val>
            <c:numRef>
              <c:f>Sheet1!$B$3:$T$3</c:f>
              <c:numCache>
                <c:formatCode>General</c:formatCode>
                <c:ptCount val="19"/>
                <c:pt idx="0">
                  <c:v>6831.82</c:v>
                </c:pt>
                <c:pt idx="1">
                  <c:v>5727.43</c:v>
                </c:pt>
                <c:pt idx="2">
                  <c:v>5540.6</c:v>
                </c:pt>
                <c:pt idx="3">
                  <c:v>5221.71</c:v>
                </c:pt>
                <c:pt idx="4">
                  <c:v>4853.71</c:v>
                </c:pt>
                <c:pt idx="5">
                  <c:v>4618.33</c:v>
                </c:pt>
                <c:pt idx="6">
                  <c:v>4195</c:v>
                </c:pt>
                <c:pt idx="7">
                  <c:v>4250</c:v>
                </c:pt>
                <c:pt idx="8" formatCode="0">
                  <c:v>3986.11333333333</c:v>
                </c:pt>
                <c:pt idx="9">
                  <c:v>3500</c:v>
                </c:pt>
                <c:pt idx="10">
                  <c:v>3787</c:v>
                </c:pt>
                <c:pt idx="11">
                  <c:v>3650</c:v>
                </c:pt>
                <c:pt idx="12">
                  <c:v>3600</c:v>
                </c:pt>
                <c:pt idx="13">
                  <c:v>3425</c:v>
                </c:pt>
                <c:pt idx="14">
                  <c:v>3210</c:v>
                </c:pt>
                <c:pt idx="15">
                  <c:v>3185</c:v>
                </c:pt>
                <c:pt idx="16">
                  <c:v>3310</c:v>
                </c:pt>
                <c:pt idx="17">
                  <c:v>3199</c:v>
                </c:pt>
                <c:pt idx="18">
                  <c:v>3143</c:v>
                </c:pt>
              </c:numCache>
            </c:numRef>
          </c:val>
          <c:smooth val="0"/>
          <c:extLst>
            <c:ext xmlns:c16="http://schemas.microsoft.com/office/drawing/2014/chart" uri="{C3380CC4-5D6E-409C-BE32-E72D297353CC}">
              <c16:uniqueId val="{00000000-918D-48A8-90B7-46B827D3F153}"/>
            </c:ext>
          </c:extLst>
        </c:ser>
        <c:ser>
          <c:idx val="1"/>
          <c:order val="1"/>
          <c:tx>
            <c:strRef>
              <c:f>Sheet1!$A$4</c:f>
              <c:strCache>
                <c:ptCount val="1"/>
                <c:pt idx="0">
                  <c:v>Yellow Maize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Sheet1!$B$2:$T$2</c:f>
              <c:strCache>
                <c:ptCount val="19"/>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pt idx="18">
                  <c:v>July</c:v>
                </c:pt>
              </c:strCache>
            </c:strRef>
          </c:cat>
          <c:val>
            <c:numRef>
              <c:f>Sheet1!$B$4:$T$4</c:f>
              <c:numCache>
                <c:formatCode>General</c:formatCode>
                <c:ptCount val="19"/>
                <c:pt idx="0">
                  <c:v>5594.18</c:v>
                </c:pt>
                <c:pt idx="1">
                  <c:v>5141.57</c:v>
                </c:pt>
                <c:pt idx="2">
                  <c:v>4852.7299999999996</c:v>
                </c:pt>
                <c:pt idx="3">
                  <c:v>4801.6400000000003</c:v>
                </c:pt>
                <c:pt idx="4">
                  <c:v>4234.1899999999996</c:v>
                </c:pt>
                <c:pt idx="5">
                  <c:v>4208.3900000000003</c:v>
                </c:pt>
                <c:pt idx="6">
                  <c:v>4050</c:v>
                </c:pt>
                <c:pt idx="7">
                  <c:v>3845</c:v>
                </c:pt>
                <c:pt idx="8" formatCode="0">
                  <c:v>3671.0733333333301</c:v>
                </c:pt>
                <c:pt idx="9">
                  <c:v>3476</c:v>
                </c:pt>
                <c:pt idx="10">
                  <c:v>3600</c:v>
                </c:pt>
                <c:pt idx="11">
                  <c:v>3595</c:v>
                </c:pt>
                <c:pt idx="12">
                  <c:v>3461</c:v>
                </c:pt>
                <c:pt idx="13">
                  <c:v>3325</c:v>
                </c:pt>
                <c:pt idx="14">
                  <c:v>3330</c:v>
                </c:pt>
                <c:pt idx="15">
                  <c:v>3260</c:v>
                </c:pt>
                <c:pt idx="16">
                  <c:v>3418</c:v>
                </c:pt>
                <c:pt idx="17">
                  <c:v>3256</c:v>
                </c:pt>
                <c:pt idx="18">
                  <c:v>3209</c:v>
                </c:pt>
              </c:numCache>
            </c:numRef>
          </c:val>
          <c:smooth val="0"/>
          <c:extLst>
            <c:ext xmlns:c16="http://schemas.microsoft.com/office/drawing/2014/chart" uri="{C3380CC4-5D6E-409C-BE32-E72D297353CC}">
              <c16:uniqueId val="{00000001-918D-48A8-90B7-46B827D3F153}"/>
            </c:ext>
          </c:extLst>
        </c:ser>
        <c:ser>
          <c:idx val="2"/>
          <c:order val="2"/>
          <c:tx>
            <c:strRef>
              <c:f>Sheet1!$A$5</c:f>
              <c:strCache>
                <c:ptCount val="1"/>
                <c:pt idx="0">
                  <c:v>Wheat</c:v>
                </c:pt>
              </c:strCache>
            </c:strRef>
          </c:tx>
          <c:spPr>
            <a:ln w="28575" cap="rnd">
              <a:solidFill>
                <a:srgbClr val="FFC000"/>
              </a:solidFill>
              <a:round/>
            </a:ln>
            <a:effectLst/>
          </c:spPr>
          <c:marker>
            <c:symbol val="circle"/>
            <c:size val="5"/>
            <c:spPr>
              <a:solidFill>
                <a:srgbClr val="FFC000"/>
              </a:solidFill>
              <a:ln w="9525">
                <a:solidFill>
                  <a:schemeClr val="accent3"/>
                </a:solidFill>
              </a:ln>
              <a:effectLst/>
            </c:spPr>
          </c:marker>
          <c:cat>
            <c:strRef>
              <c:f>Sheet1!$B$2:$T$2</c:f>
              <c:strCache>
                <c:ptCount val="19"/>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pt idx="18">
                  <c:v>July</c:v>
                </c:pt>
              </c:strCache>
            </c:strRef>
          </c:cat>
          <c:val>
            <c:numRef>
              <c:f>Sheet1!$B$5:$T$5</c:f>
              <c:numCache>
                <c:formatCode>#,##0.00</c:formatCode>
                <c:ptCount val="19"/>
                <c:pt idx="0">
                  <c:v>6047.29</c:v>
                </c:pt>
                <c:pt idx="1">
                  <c:v>5990.93</c:v>
                </c:pt>
                <c:pt idx="2">
                  <c:v>6150.8</c:v>
                </c:pt>
                <c:pt idx="3">
                  <c:v>6273.5</c:v>
                </c:pt>
                <c:pt idx="4">
                  <c:v>6418.5</c:v>
                </c:pt>
                <c:pt idx="5">
                  <c:v>6397.4</c:v>
                </c:pt>
                <c:pt idx="6" formatCode="General">
                  <c:v>6389</c:v>
                </c:pt>
                <c:pt idx="7" formatCode="General">
                  <c:v>6514</c:v>
                </c:pt>
                <c:pt idx="8" formatCode="0">
                  <c:v>6550.0666666666702</c:v>
                </c:pt>
                <c:pt idx="9" formatCode="General">
                  <c:v>5947</c:v>
                </c:pt>
                <c:pt idx="10" formatCode="General">
                  <c:v>5853.8</c:v>
                </c:pt>
                <c:pt idx="11" formatCode="General">
                  <c:v>5638</c:v>
                </c:pt>
                <c:pt idx="12" formatCode="General">
                  <c:v>5818</c:v>
                </c:pt>
                <c:pt idx="13" formatCode="General">
                  <c:v>5575</c:v>
                </c:pt>
                <c:pt idx="14" formatCode="General">
                  <c:v>5810</c:v>
                </c:pt>
                <c:pt idx="15" formatCode="General">
                  <c:v>5740</c:v>
                </c:pt>
                <c:pt idx="16" formatCode="General">
                  <c:v>5870</c:v>
                </c:pt>
                <c:pt idx="17" formatCode="General">
                  <c:v>5710</c:v>
                </c:pt>
                <c:pt idx="18" formatCode="General">
                  <c:v>5758</c:v>
                </c:pt>
              </c:numCache>
            </c:numRef>
          </c:val>
          <c:smooth val="0"/>
          <c:extLst>
            <c:ext xmlns:c16="http://schemas.microsoft.com/office/drawing/2014/chart" uri="{C3380CC4-5D6E-409C-BE32-E72D297353CC}">
              <c16:uniqueId val="{00000002-918D-48A8-90B7-46B827D3F153}"/>
            </c:ext>
          </c:extLst>
        </c:ser>
        <c:ser>
          <c:idx val="4"/>
          <c:order val="3"/>
          <c:tx>
            <c:strRef>
              <c:f>Sheet1!$A$6</c:f>
              <c:strCache>
                <c:ptCount val="1"/>
                <c:pt idx="0">
                  <c:v>Sunflowers</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Sheet1!$B$2:$T$2</c:f>
              <c:strCache>
                <c:ptCount val="19"/>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pt idx="18">
                  <c:v>July</c:v>
                </c:pt>
              </c:strCache>
            </c:strRef>
          </c:cat>
          <c:val>
            <c:numRef>
              <c:f>Sheet1!$B$6:$T$6</c:f>
              <c:numCache>
                <c:formatCode>#,##0.00</c:formatCode>
                <c:ptCount val="19"/>
                <c:pt idx="0">
                  <c:v>10089.94</c:v>
                </c:pt>
                <c:pt idx="1">
                  <c:v>9660.73</c:v>
                </c:pt>
                <c:pt idx="2">
                  <c:v>8821.93</c:v>
                </c:pt>
                <c:pt idx="3">
                  <c:v>8836.86</c:v>
                </c:pt>
                <c:pt idx="4">
                  <c:v>8888.1299999999992</c:v>
                </c:pt>
                <c:pt idx="5">
                  <c:v>9165.33</c:v>
                </c:pt>
                <c:pt idx="6" formatCode="General">
                  <c:v>9391</c:v>
                </c:pt>
                <c:pt idx="7">
                  <c:v>9907</c:v>
                </c:pt>
                <c:pt idx="8" formatCode="0">
                  <c:v>10229</c:v>
                </c:pt>
                <c:pt idx="9">
                  <c:v>10150</c:v>
                </c:pt>
                <c:pt idx="10">
                  <c:v>10153</c:v>
                </c:pt>
                <c:pt idx="11">
                  <c:v>10299.799999999999</c:v>
                </c:pt>
                <c:pt idx="12">
                  <c:v>12000</c:v>
                </c:pt>
                <c:pt idx="13">
                  <c:v>9800</c:v>
                </c:pt>
                <c:pt idx="14">
                  <c:v>9340</c:v>
                </c:pt>
                <c:pt idx="15">
                  <c:v>8665</c:v>
                </c:pt>
                <c:pt idx="16">
                  <c:v>8900</c:v>
                </c:pt>
                <c:pt idx="17">
                  <c:v>8500</c:v>
                </c:pt>
                <c:pt idx="18">
                  <c:v>9122</c:v>
                </c:pt>
              </c:numCache>
            </c:numRef>
          </c:val>
          <c:smooth val="0"/>
          <c:extLst>
            <c:ext xmlns:c16="http://schemas.microsoft.com/office/drawing/2014/chart" uri="{C3380CC4-5D6E-409C-BE32-E72D297353CC}">
              <c16:uniqueId val="{00000003-918D-48A8-90B7-46B827D3F153}"/>
            </c:ext>
          </c:extLst>
        </c:ser>
        <c:dLbls>
          <c:showLegendKey val="0"/>
          <c:showVal val="0"/>
          <c:showCatName val="0"/>
          <c:showSerName val="0"/>
          <c:showPercent val="0"/>
          <c:showBubbleSize val="0"/>
        </c:dLbls>
        <c:marker val="1"/>
        <c:smooth val="0"/>
        <c:axId val="1682248575"/>
        <c:axId val="1682248095"/>
      </c:lineChart>
      <c:catAx>
        <c:axId val="168224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248095"/>
        <c:crosses val="autoZero"/>
        <c:auto val="1"/>
        <c:lblAlgn val="ctr"/>
        <c:lblOffset val="100"/>
        <c:noMultiLvlLbl val="0"/>
      </c:catAx>
      <c:valAx>
        <c:axId val="1682248095"/>
        <c:scaling>
          <c:orientation val="minMax"/>
        </c:scaling>
        <c:delete val="0"/>
        <c:axPos val="l"/>
        <c:majorGridlines>
          <c:spPr>
            <a:ln w="9525" cap="flat" cmpd="sng" algn="ctr">
              <a:solidFill>
                <a:schemeClr val="tx1">
                  <a:lumMod val="15000"/>
                  <a:lumOff val="85000"/>
                </a:schemeClr>
              </a:solidFill>
              <a:round/>
            </a:ln>
            <a:effectLst/>
          </c:spPr>
        </c:majorGridlines>
        <c:numFmt formatCode="_(&quot;R&quot;* #,##0_);_(&quot;R&quot;* \(#,##0\);_(&quot;R&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682248575"/>
        <c:crosses val="autoZero"/>
        <c:crossBetween val="between"/>
      </c:valAx>
      <c:spPr>
        <a:noFill/>
        <a:ln>
          <a:noFill/>
        </a:ln>
        <a:effectLst/>
      </c:spPr>
    </c:plotArea>
    <c:legend>
      <c:legendPos val="b"/>
      <c:layout>
        <c:manualLayout>
          <c:xMode val="edge"/>
          <c:yMode val="edge"/>
          <c:x val="8.129596995718355E-2"/>
          <c:y val="0.74726897729507802"/>
          <c:w val="0.91157796090495147"/>
          <c:h val="7.194008370003604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7/2/2026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sagis.org.z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SAFEX average prices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July 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SAFEX Average Monthly Movement</a:t>
            </a:r>
            <a:endParaRPr lang="en-ZA" dirty="0"/>
          </a:p>
        </p:txBody>
      </p:sp>
      <p:graphicFrame>
        <p:nvGraphicFramePr>
          <p:cNvPr id="2" name="Chart 1">
            <a:extLst>
              <a:ext uri="{FF2B5EF4-FFF2-40B4-BE49-F238E27FC236}">
                <a16:creationId xmlns:a16="http://schemas.microsoft.com/office/drawing/2014/main" id="{C6B59395-E9F1-8E3B-B4F2-1B2B644BC1C5}"/>
              </a:ext>
            </a:extLst>
          </p:cNvPr>
          <p:cNvGraphicFramePr>
            <a:graphicFrameLocks/>
          </p:cNvGraphicFramePr>
          <p:nvPr>
            <p:extLst>
              <p:ext uri="{D42A27DB-BD31-4B8C-83A1-F6EECF244321}">
                <p14:modId xmlns:p14="http://schemas.microsoft.com/office/powerpoint/2010/main" val="2781690843"/>
              </p:ext>
            </p:extLst>
          </p:nvPr>
        </p:nvGraphicFramePr>
        <p:xfrm>
          <a:off x="2414587" y="1321593"/>
          <a:ext cx="7362825" cy="4214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a:t>
            </a:r>
            <a:r>
              <a:rPr lang="en-US" dirty="0">
                <a:hlinkClick r:id="rId2"/>
              </a:rPr>
              <a:t>https://www.sagis.org.za/</a:t>
            </a:r>
            <a:endParaRPr lang="en-US" dirty="0"/>
          </a:p>
          <a:p>
            <a:endParaRPr lang="en-US" dirty="0"/>
          </a:p>
          <a:p>
            <a:endParaRPr lang="en-US" dirty="0"/>
          </a:p>
          <a:p>
            <a:endParaRPr lang="en-US"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3" name="Picture 2">
            <a:extLst>
              <a:ext uri="{FF2B5EF4-FFF2-40B4-BE49-F238E27FC236}">
                <a16:creationId xmlns:a16="http://schemas.microsoft.com/office/drawing/2014/main" id="{ABF6CDAB-173B-29EE-D2E0-468BD46873B9}"/>
              </a:ext>
            </a:extLst>
          </p:cNvPr>
          <p:cNvPicPr>
            <a:picLocks noChangeAspect="1"/>
          </p:cNvPicPr>
          <p:nvPr/>
        </p:nvPicPr>
        <p:blipFill>
          <a:blip r:embed="rId3"/>
          <a:stretch>
            <a:fillRect/>
          </a:stretch>
        </p:blipFill>
        <p:spPr>
          <a:xfrm>
            <a:off x="5314950" y="3062287"/>
            <a:ext cx="1562100" cy="73342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21378</TotalTime>
  <Words>116</Words>
  <Application>Microsoft Office PowerPoint</Application>
  <PresentationFormat>Widescreen</PresentationFormat>
  <Paragraphs>21</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SAFEX Average Monthly Movement</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1528</cp:revision>
  <cp:lastPrinted>2019-01-28T07:09:01Z</cp:lastPrinted>
  <dcterms:created xsi:type="dcterms:W3CDTF">2017-01-19T08:56:34Z</dcterms:created>
  <dcterms:modified xsi:type="dcterms:W3CDTF">2026-07-02T07:06:49Z</dcterms:modified>
</cp:coreProperties>
</file>