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7"/>
  </p:notesMasterIdLst>
  <p:sldIdLst>
    <p:sldId id="1442" r:id="rId2"/>
    <p:sldId id="1512" r:id="rId3"/>
    <p:sldId id="1513" r:id="rId4"/>
    <p:sldId id="1515" r:id="rId5"/>
    <p:sldId id="148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ctor Eliott" initials="HE" lastIdx="1" clrIdx="0"/>
  <p:cmAuthor id="2" name="Kerry Gibbs" initials="KG" lastIdx="9" clrIdx="1">
    <p:extLst>
      <p:ext uri="{19B8F6BF-5375-455C-9EA6-DF929625EA0E}">
        <p15:presenceInfo xmlns:p15="http://schemas.microsoft.com/office/powerpoint/2012/main" userId="S-1-5-21-1141132434-301294435-860360866-2722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484"/>
    <a:srgbClr val="003398"/>
    <a:srgbClr val="71A1A7"/>
    <a:srgbClr val="D5E3E5"/>
    <a:srgbClr val="DFF0CB"/>
    <a:srgbClr val="A6A6A6"/>
    <a:srgbClr val="CBDFEF"/>
    <a:srgbClr val="FFFF00"/>
    <a:srgbClr val="EBF2F3"/>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5501" autoAdjust="0"/>
  </p:normalViewPr>
  <p:slideViewPr>
    <p:cSldViewPr snapToGrid="0">
      <p:cViewPr varScale="1">
        <p:scale>
          <a:sx n="112" d="100"/>
          <a:sy n="112" d="100"/>
        </p:scale>
        <p:origin x="558" y="96"/>
      </p:cViewPr>
      <p:guideLst/>
    </p:cSldViewPr>
  </p:slideViewPr>
  <p:notesTextViewPr>
    <p:cViewPr>
      <p:scale>
        <a:sx n="1" d="1"/>
        <a:sy n="1" d="1"/>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JacquesM\Documents\Flatscreen%20Data\SAFEX\Prices\SAFEX%20Flatscreen.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ZA" sz="1600" b="1">
                <a:solidFill>
                  <a:schemeClr val="tx1"/>
                </a:solidFill>
                <a:latin typeface="Century Gothic" panose="020B0502020202020204" pitchFamily="34" charset="0"/>
              </a:rPr>
              <a:t>Monthly</a:t>
            </a:r>
            <a:r>
              <a:rPr lang="en-ZA" sz="1600" b="1" baseline="0">
                <a:solidFill>
                  <a:schemeClr val="tx1"/>
                </a:solidFill>
                <a:latin typeface="Century Gothic" panose="020B0502020202020204" pitchFamily="34" charset="0"/>
              </a:rPr>
              <a:t> Average Movement  (R/t)</a:t>
            </a:r>
            <a:endParaRPr lang="en-ZA" sz="1600" b="1">
              <a:solidFill>
                <a:schemeClr val="tx1"/>
              </a:solidFill>
              <a:latin typeface="Century Gothic" panose="020B0502020202020204" pitchFamily="34"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ZA"/>
        </a:p>
      </c:txPr>
    </c:title>
    <c:autoTitleDeleted val="0"/>
    <c:plotArea>
      <c:layout>
        <c:manualLayout>
          <c:layoutTarget val="inner"/>
          <c:xMode val="edge"/>
          <c:yMode val="edge"/>
          <c:x val="6.4871296003911547E-2"/>
          <c:y val="0.11175893212818694"/>
          <c:w val="0.90235595712243588"/>
          <c:h val="0.83101053356341092"/>
        </c:manualLayout>
      </c:layout>
      <c:lineChart>
        <c:grouping val="standard"/>
        <c:varyColors val="0"/>
        <c:ser>
          <c:idx val="0"/>
          <c:order val="0"/>
          <c:tx>
            <c:strRef>
              <c:f>Sheet1!$A$3</c:f>
              <c:strCache>
                <c:ptCount val="1"/>
                <c:pt idx="0">
                  <c:v>White Maize</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Sheet1!$B$2:$N$2</c:f>
              <c:strCache>
                <c:ptCount val="13"/>
                <c:pt idx="0">
                  <c:v>2025 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pt idx="12">
                  <c:v>2026 January</c:v>
                </c:pt>
              </c:strCache>
            </c:strRef>
          </c:cat>
          <c:val>
            <c:numRef>
              <c:f>Sheet1!$B$3:$N$3</c:f>
              <c:numCache>
                <c:formatCode>General</c:formatCode>
                <c:ptCount val="13"/>
                <c:pt idx="0">
                  <c:v>6831.82</c:v>
                </c:pt>
                <c:pt idx="1">
                  <c:v>5727.43</c:v>
                </c:pt>
                <c:pt idx="2">
                  <c:v>5540.6</c:v>
                </c:pt>
                <c:pt idx="3">
                  <c:v>5221.71</c:v>
                </c:pt>
                <c:pt idx="4">
                  <c:v>4853.71</c:v>
                </c:pt>
                <c:pt idx="5">
                  <c:v>4618.33</c:v>
                </c:pt>
                <c:pt idx="6">
                  <c:v>4195</c:v>
                </c:pt>
                <c:pt idx="7">
                  <c:v>4250</c:v>
                </c:pt>
                <c:pt idx="8" formatCode="0">
                  <c:v>3986.11333333333</c:v>
                </c:pt>
                <c:pt idx="9">
                  <c:v>3500</c:v>
                </c:pt>
                <c:pt idx="10">
                  <c:v>3787</c:v>
                </c:pt>
                <c:pt idx="11">
                  <c:v>3650</c:v>
                </c:pt>
                <c:pt idx="12">
                  <c:v>3600</c:v>
                </c:pt>
              </c:numCache>
            </c:numRef>
          </c:val>
          <c:smooth val="0"/>
          <c:extLst>
            <c:ext xmlns:c16="http://schemas.microsoft.com/office/drawing/2014/chart" uri="{C3380CC4-5D6E-409C-BE32-E72D297353CC}">
              <c16:uniqueId val="{00000000-432F-4529-BC1C-70AE1EFA726E}"/>
            </c:ext>
          </c:extLst>
        </c:ser>
        <c:ser>
          <c:idx val="1"/>
          <c:order val="1"/>
          <c:tx>
            <c:strRef>
              <c:f>Sheet1!$A$4</c:f>
              <c:strCache>
                <c:ptCount val="1"/>
                <c:pt idx="0">
                  <c:v>Yellow Maize</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Sheet1!$B$2:$N$2</c:f>
              <c:strCache>
                <c:ptCount val="13"/>
                <c:pt idx="0">
                  <c:v>2025 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pt idx="12">
                  <c:v>2026 January</c:v>
                </c:pt>
              </c:strCache>
            </c:strRef>
          </c:cat>
          <c:val>
            <c:numRef>
              <c:f>Sheet1!$B$4:$N$4</c:f>
              <c:numCache>
                <c:formatCode>General</c:formatCode>
                <c:ptCount val="13"/>
                <c:pt idx="0">
                  <c:v>5594.18</c:v>
                </c:pt>
                <c:pt idx="1">
                  <c:v>5141.57</c:v>
                </c:pt>
                <c:pt idx="2">
                  <c:v>4852.7299999999996</c:v>
                </c:pt>
                <c:pt idx="3">
                  <c:v>4801.6400000000003</c:v>
                </c:pt>
                <c:pt idx="4">
                  <c:v>4234.1899999999996</c:v>
                </c:pt>
                <c:pt idx="5">
                  <c:v>4208.3900000000003</c:v>
                </c:pt>
                <c:pt idx="6">
                  <c:v>4050</c:v>
                </c:pt>
                <c:pt idx="7">
                  <c:v>3845</c:v>
                </c:pt>
                <c:pt idx="8" formatCode="0">
                  <c:v>3671.0733333333301</c:v>
                </c:pt>
                <c:pt idx="9">
                  <c:v>3476</c:v>
                </c:pt>
                <c:pt idx="10">
                  <c:v>3600</c:v>
                </c:pt>
                <c:pt idx="11">
                  <c:v>3595</c:v>
                </c:pt>
                <c:pt idx="12">
                  <c:v>3461</c:v>
                </c:pt>
              </c:numCache>
            </c:numRef>
          </c:val>
          <c:smooth val="0"/>
          <c:extLst>
            <c:ext xmlns:c16="http://schemas.microsoft.com/office/drawing/2014/chart" uri="{C3380CC4-5D6E-409C-BE32-E72D297353CC}">
              <c16:uniqueId val="{00000001-432F-4529-BC1C-70AE1EFA726E}"/>
            </c:ext>
          </c:extLst>
        </c:ser>
        <c:ser>
          <c:idx val="2"/>
          <c:order val="2"/>
          <c:tx>
            <c:strRef>
              <c:f>Sheet1!$A$5</c:f>
              <c:strCache>
                <c:ptCount val="1"/>
                <c:pt idx="0">
                  <c:v>Wheat</c:v>
                </c:pt>
              </c:strCache>
            </c:strRef>
          </c:tx>
          <c:spPr>
            <a:ln w="28575" cap="rnd">
              <a:solidFill>
                <a:srgbClr val="FFC000"/>
              </a:solidFill>
              <a:round/>
            </a:ln>
            <a:effectLst/>
          </c:spPr>
          <c:marker>
            <c:symbol val="circle"/>
            <c:size val="5"/>
            <c:spPr>
              <a:solidFill>
                <a:srgbClr val="FFC000"/>
              </a:solidFill>
              <a:ln w="9525">
                <a:solidFill>
                  <a:schemeClr val="accent3"/>
                </a:solidFill>
              </a:ln>
              <a:effectLst/>
            </c:spPr>
          </c:marker>
          <c:cat>
            <c:strRef>
              <c:f>Sheet1!$B$2:$N$2</c:f>
              <c:strCache>
                <c:ptCount val="13"/>
                <c:pt idx="0">
                  <c:v>2025 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pt idx="12">
                  <c:v>2026 January</c:v>
                </c:pt>
              </c:strCache>
            </c:strRef>
          </c:cat>
          <c:val>
            <c:numRef>
              <c:f>Sheet1!$B$5:$N$5</c:f>
              <c:numCache>
                <c:formatCode>#,##0.00</c:formatCode>
                <c:ptCount val="13"/>
                <c:pt idx="0">
                  <c:v>6047.29</c:v>
                </c:pt>
                <c:pt idx="1">
                  <c:v>5990.93</c:v>
                </c:pt>
                <c:pt idx="2">
                  <c:v>6150.8</c:v>
                </c:pt>
                <c:pt idx="3">
                  <c:v>6273.5</c:v>
                </c:pt>
                <c:pt idx="4">
                  <c:v>6418.5</c:v>
                </c:pt>
                <c:pt idx="5">
                  <c:v>6397.4</c:v>
                </c:pt>
                <c:pt idx="6" formatCode="General">
                  <c:v>6389</c:v>
                </c:pt>
                <c:pt idx="7" formatCode="General">
                  <c:v>6514</c:v>
                </c:pt>
                <c:pt idx="8" formatCode="0">
                  <c:v>6550.0666666666702</c:v>
                </c:pt>
                <c:pt idx="9" formatCode="General">
                  <c:v>5947</c:v>
                </c:pt>
                <c:pt idx="10" formatCode="General">
                  <c:v>5853.8</c:v>
                </c:pt>
                <c:pt idx="11" formatCode="General">
                  <c:v>5638</c:v>
                </c:pt>
                <c:pt idx="12" formatCode="General">
                  <c:v>5818</c:v>
                </c:pt>
              </c:numCache>
            </c:numRef>
          </c:val>
          <c:smooth val="0"/>
          <c:extLst>
            <c:ext xmlns:c16="http://schemas.microsoft.com/office/drawing/2014/chart" uri="{C3380CC4-5D6E-409C-BE32-E72D297353CC}">
              <c16:uniqueId val="{00000002-432F-4529-BC1C-70AE1EFA726E}"/>
            </c:ext>
          </c:extLst>
        </c:ser>
        <c:ser>
          <c:idx val="4"/>
          <c:order val="3"/>
          <c:tx>
            <c:strRef>
              <c:f>Sheet1!$A$6</c:f>
              <c:strCache>
                <c:ptCount val="1"/>
                <c:pt idx="0">
                  <c:v>Sunflowers</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strRef>
              <c:f>Sheet1!$B$2:$N$2</c:f>
              <c:strCache>
                <c:ptCount val="13"/>
                <c:pt idx="0">
                  <c:v>2025 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pt idx="12">
                  <c:v>2026 January</c:v>
                </c:pt>
              </c:strCache>
            </c:strRef>
          </c:cat>
          <c:val>
            <c:numRef>
              <c:f>Sheet1!$B$6:$N$6</c:f>
              <c:numCache>
                <c:formatCode>#,##0.00</c:formatCode>
                <c:ptCount val="13"/>
                <c:pt idx="0">
                  <c:v>10089.94</c:v>
                </c:pt>
                <c:pt idx="1">
                  <c:v>9660.73</c:v>
                </c:pt>
                <c:pt idx="2">
                  <c:v>8821.93</c:v>
                </c:pt>
                <c:pt idx="3">
                  <c:v>8836.86</c:v>
                </c:pt>
                <c:pt idx="4">
                  <c:v>8888.1299999999992</c:v>
                </c:pt>
                <c:pt idx="5">
                  <c:v>9165.33</c:v>
                </c:pt>
                <c:pt idx="6" formatCode="General">
                  <c:v>9391</c:v>
                </c:pt>
                <c:pt idx="7">
                  <c:v>9907</c:v>
                </c:pt>
                <c:pt idx="8" formatCode="0">
                  <c:v>10229</c:v>
                </c:pt>
                <c:pt idx="9">
                  <c:v>10150</c:v>
                </c:pt>
                <c:pt idx="10">
                  <c:v>10153</c:v>
                </c:pt>
                <c:pt idx="11">
                  <c:v>10299.799999999999</c:v>
                </c:pt>
                <c:pt idx="12">
                  <c:v>12000</c:v>
                </c:pt>
              </c:numCache>
            </c:numRef>
          </c:val>
          <c:smooth val="0"/>
          <c:extLst>
            <c:ext xmlns:c16="http://schemas.microsoft.com/office/drawing/2014/chart" uri="{C3380CC4-5D6E-409C-BE32-E72D297353CC}">
              <c16:uniqueId val="{00000003-432F-4529-BC1C-70AE1EFA726E}"/>
            </c:ext>
          </c:extLst>
        </c:ser>
        <c:dLbls>
          <c:showLegendKey val="0"/>
          <c:showVal val="0"/>
          <c:showCatName val="0"/>
          <c:showSerName val="0"/>
          <c:showPercent val="0"/>
          <c:showBubbleSize val="0"/>
        </c:dLbls>
        <c:marker val="1"/>
        <c:smooth val="0"/>
        <c:axId val="1682248575"/>
        <c:axId val="1682248095"/>
      </c:lineChart>
      <c:catAx>
        <c:axId val="16822485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82248095"/>
        <c:crosses val="autoZero"/>
        <c:auto val="1"/>
        <c:lblAlgn val="ctr"/>
        <c:lblOffset val="100"/>
        <c:noMultiLvlLbl val="0"/>
      </c:catAx>
      <c:valAx>
        <c:axId val="1682248095"/>
        <c:scaling>
          <c:orientation val="minMax"/>
        </c:scaling>
        <c:delete val="0"/>
        <c:axPos val="l"/>
        <c:majorGridlines>
          <c:spPr>
            <a:ln w="9525" cap="flat" cmpd="sng" algn="ctr">
              <a:solidFill>
                <a:schemeClr val="tx1">
                  <a:lumMod val="15000"/>
                  <a:lumOff val="85000"/>
                </a:schemeClr>
              </a:solidFill>
              <a:round/>
            </a:ln>
            <a:effectLst/>
          </c:spPr>
        </c:majorGridlines>
        <c:numFmt formatCode="_(&quot;R&quot;* #,##0_);_(&quot;R&quot;* \(#,##0\);_(&quot;R&quot;* &quot;-&quot;_);_(@_)"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682248575"/>
        <c:crosses val="autoZero"/>
        <c:crossBetween val="between"/>
      </c:valAx>
      <c:spPr>
        <a:noFill/>
        <a:ln>
          <a:noFill/>
        </a:ln>
        <a:effectLst/>
      </c:spPr>
    </c:plotArea>
    <c:legend>
      <c:legendPos val="b"/>
      <c:layout>
        <c:manualLayout>
          <c:xMode val="edge"/>
          <c:yMode val="edge"/>
          <c:x val="8.1295969957183592E-2"/>
          <c:y val="0.84067762911426913"/>
          <c:w val="0.91157796090495147"/>
          <c:h val="7.1940083700036045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85E3CE-E9E3-CB47-80F0-33520EC85D2E}" type="datetimeFigureOut">
              <a:rPr lang="en-US" smtClean="0"/>
              <a:t>1/15/2026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25923F-580B-A047-9C0E-6EE78A396537}" type="slidenum">
              <a:rPr lang="en-US" smtClean="0"/>
              <a:t>‹#›</a:t>
            </a:fld>
            <a:endParaRPr lang="en-US" dirty="0"/>
          </a:p>
        </p:txBody>
      </p:sp>
    </p:spTree>
    <p:extLst>
      <p:ext uri="{BB962C8B-B14F-4D97-AF65-F5344CB8AC3E}">
        <p14:creationId xmlns:p14="http://schemas.microsoft.com/office/powerpoint/2010/main" val="970267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ags" Target="../tags/tag25.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tags" Target="../tags/tag27.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ags" Target="../tags/tag29.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ags" Target="../tags/tag33.xml"/></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6.xml"/><Relationship Id="rId1" Type="http://schemas.openxmlformats.org/officeDocument/2006/relationships/tags" Target="../tags/tag35.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8.xml"/><Relationship Id="rId1" Type="http://schemas.openxmlformats.org/officeDocument/2006/relationships/tags" Target="../tags/tag37.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ags" Target="../tags/tag5.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0.xml"/><Relationship Id="rId1" Type="http://schemas.openxmlformats.org/officeDocument/2006/relationships/tags" Target="../tags/tag39.xml"/></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2.xml"/><Relationship Id="rId1" Type="http://schemas.openxmlformats.org/officeDocument/2006/relationships/tags" Target="../tags/tag41.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ags" Target="../tags/tag15.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00148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23392" y="3429001"/>
            <a:ext cx="10945216" cy="1008113"/>
          </a:xfrm>
          <a:noFill/>
          <a:extLst>
            <a:ext uri="{909E8E84-426E-40DD-AFC4-6F175D3DCCD1}">
              <a14:hiddenFill xmlns:a14="http://schemas.microsoft.com/office/drawing/2010/main">
                <a:solidFill>
                  <a:srgbClr val="00329B"/>
                </a:solidFill>
              </a14:hiddenFill>
            </a:ext>
          </a:extLst>
        </p:spPr>
        <p:txBody>
          <a:bodyPr lIns="72000" tIns="0" rIns="72000" bIns="0" anchor="b">
            <a:normAutofit/>
          </a:bodyPr>
          <a:lstStyle>
            <a:lvl1pPr algn="r">
              <a:spcBef>
                <a:spcPts val="300"/>
              </a:spcBef>
              <a:defRPr sz="2600" cap="all" baseline="0">
                <a:solidFill>
                  <a:schemeClr val="bg1"/>
                </a:solidFill>
                <a:latin typeface="Century Gothic" pitchFamily="34" charset="0"/>
              </a:defRPr>
            </a:lvl1pPr>
          </a:lstStyle>
          <a:p>
            <a:r>
              <a:rPr lang="en-US"/>
              <a:t>Click to edit Master title style</a:t>
            </a:r>
            <a:endParaRPr lang="en-ZA" dirty="0"/>
          </a:p>
        </p:txBody>
      </p:sp>
      <p:sp>
        <p:nvSpPr>
          <p:cNvPr id="10" name="Subtitle 2"/>
          <p:cNvSpPr>
            <a:spLocks noGrp="1"/>
          </p:cNvSpPr>
          <p:nvPr>
            <p:ph type="subTitle" idx="1"/>
          </p:nvPr>
        </p:nvSpPr>
        <p:spPr>
          <a:xfrm>
            <a:off x="623392" y="4532528"/>
            <a:ext cx="10945216" cy="508552"/>
          </a:xfrm>
        </p:spPr>
        <p:txBody>
          <a:bodyPr lIns="72000" tIns="0" rIns="72000" bIns="0" anchor="ctr">
            <a:normAutofit/>
          </a:bodyPr>
          <a:lstStyle>
            <a:lvl1pPr marL="0" indent="0" algn="r">
              <a:buNone/>
              <a:defRPr sz="2000"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A" dirty="0"/>
          </a:p>
        </p:txBody>
      </p:sp>
      <p:sp>
        <p:nvSpPr>
          <p:cNvPr id="15" name="Date Placeholder 11"/>
          <p:cNvSpPr>
            <a:spLocks noGrp="1"/>
          </p:cNvSpPr>
          <p:nvPr>
            <p:ph type="dt" sz="half" idx="2"/>
          </p:nvPr>
        </p:nvSpPr>
        <p:spPr>
          <a:xfrm>
            <a:off x="9552384" y="5398046"/>
            <a:ext cx="2016224" cy="365125"/>
          </a:xfrm>
          <a:prstGeom prst="rect">
            <a:avLst/>
          </a:prstGeom>
        </p:spPr>
        <p:txBody>
          <a:bodyPr vert="horz" lIns="91440" tIns="45720" rIns="91440" bIns="45720" rtlCol="0" anchor="ctr"/>
          <a:lstStyle>
            <a:lvl1pPr algn="r">
              <a:defRPr sz="1100">
                <a:solidFill>
                  <a:schemeClr val="bg1"/>
                </a:solidFill>
              </a:defRPr>
            </a:lvl1pPr>
          </a:lstStyle>
          <a:p>
            <a:endParaRPr lang="en-GB" dirty="0">
              <a:solidFill>
                <a:prstClr val="white"/>
              </a:solidFill>
            </a:endParaRPr>
          </a:p>
        </p:txBody>
      </p:sp>
      <p:sp>
        <p:nvSpPr>
          <p:cNvPr id="17" name="Text Placeholder 16"/>
          <p:cNvSpPr>
            <a:spLocks noGrp="1"/>
          </p:cNvSpPr>
          <p:nvPr>
            <p:ph type="body" sz="quarter" idx="10" hasCustomPrompt="1"/>
          </p:nvPr>
        </p:nvSpPr>
        <p:spPr>
          <a:xfrm>
            <a:off x="4847397" y="5398046"/>
            <a:ext cx="2112235" cy="365125"/>
          </a:xfrm>
        </p:spPr>
        <p:txBody>
          <a:bodyPr>
            <a:normAutofit/>
          </a:bodyPr>
          <a:lstStyle>
            <a:lvl1pPr algn="r">
              <a:defRPr sz="1100" b="0">
                <a:solidFill>
                  <a:schemeClr val="bg1"/>
                </a:solidFill>
              </a:defRPr>
            </a:lvl1pPr>
          </a:lstStyle>
          <a:p>
            <a:pPr lvl="0"/>
            <a:r>
              <a:rPr lang="en-US" dirty="0"/>
              <a:t>Location   |</a:t>
            </a:r>
            <a:endParaRPr lang="en-GB" dirty="0"/>
          </a:p>
        </p:txBody>
      </p:sp>
      <p:sp>
        <p:nvSpPr>
          <p:cNvPr id="18" name="Text Placeholder 16"/>
          <p:cNvSpPr>
            <a:spLocks noGrp="1"/>
          </p:cNvSpPr>
          <p:nvPr>
            <p:ph type="body" sz="quarter" idx="11" hasCustomPrompt="1"/>
          </p:nvPr>
        </p:nvSpPr>
        <p:spPr>
          <a:xfrm>
            <a:off x="6960096" y="5398046"/>
            <a:ext cx="2592288" cy="365125"/>
          </a:xfrm>
        </p:spPr>
        <p:txBody>
          <a:bodyPr>
            <a:normAutofit/>
          </a:bodyPr>
          <a:lstStyle>
            <a:lvl1pPr algn="r">
              <a:defRPr sz="1100" b="0" baseline="0">
                <a:solidFill>
                  <a:schemeClr val="bg1"/>
                </a:solidFill>
              </a:defRPr>
            </a:lvl1pPr>
          </a:lstStyle>
          <a:p>
            <a:pPr lvl="0"/>
            <a:r>
              <a:rPr lang="en-US" dirty="0"/>
              <a:t>Initial. Surname  |</a:t>
            </a:r>
            <a:endParaRPr lang="en-GB" dirty="0"/>
          </a:p>
        </p:txBody>
      </p:sp>
      <p:pic>
        <p:nvPicPr>
          <p:cNvPr id="6" name="Picture 5" descr="Shape, rectangle&#10;&#10;Description automatically generated">
            <a:extLst>
              <a:ext uri="{FF2B5EF4-FFF2-40B4-BE49-F238E27FC236}">
                <a16:creationId xmlns:a16="http://schemas.microsoft.com/office/drawing/2014/main" id="{8F4B28A5-175F-4616-AB3B-7AD74BC551D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2700190"/>
          </a:xfrm>
          <a:prstGeom prst="rect">
            <a:avLst/>
          </a:prstGeom>
        </p:spPr>
      </p:pic>
    </p:spTree>
    <p:extLst>
      <p:ext uri="{BB962C8B-B14F-4D97-AF65-F5344CB8AC3E}">
        <p14:creationId xmlns:p14="http://schemas.microsoft.com/office/powerpoint/2010/main" val="3310453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8"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Tree>
    <p:extLst>
      <p:ext uri="{BB962C8B-B14F-4D97-AF65-F5344CB8AC3E}">
        <p14:creationId xmlns:p14="http://schemas.microsoft.com/office/powerpoint/2010/main" val="2494270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2"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3" name="Text Placeholder 4"/>
          <p:cNvSpPr>
            <a:spLocks noGrp="1"/>
          </p:cNvSpPr>
          <p:nvPr>
            <p:ph type="body" sz="quarter" idx="14"/>
          </p:nvPr>
        </p:nvSpPr>
        <p:spPr>
          <a:xfrm>
            <a:off x="393701" y="1412777"/>
            <a:ext cx="11462940" cy="4271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314685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3"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5" name="Text Placeholder 4"/>
          <p:cNvSpPr>
            <a:spLocks noGrp="1"/>
          </p:cNvSpPr>
          <p:nvPr>
            <p:ph type="body" sz="quarter" idx="14"/>
          </p:nvPr>
        </p:nvSpPr>
        <p:spPr>
          <a:xfrm>
            <a:off x="393701"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10" name="Text Placeholder 4"/>
          <p:cNvSpPr>
            <a:spLocks noGrp="1"/>
          </p:cNvSpPr>
          <p:nvPr>
            <p:ph type="body" sz="quarter" idx="15"/>
          </p:nvPr>
        </p:nvSpPr>
        <p:spPr>
          <a:xfrm>
            <a:off x="6442373"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6992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7"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402657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ivider Slide">
    <p:bg>
      <p:bgPr>
        <a:solidFill>
          <a:srgbClr val="001484"/>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2" hasCustomPrompt="1"/>
          </p:nvPr>
        </p:nvSpPr>
        <p:spPr>
          <a:xfrm>
            <a:off x="814918" y="2276873"/>
            <a:ext cx="11041721" cy="936625"/>
          </a:xfrm>
          <a:prstGeom prst="rect">
            <a:avLst/>
          </a:prstGeom>
          <a:noFill/>
        </p:spPr>
        <p:txBody>
          <a:bodyPr anchor="ctr">
            <a:normAutofit/>
          </a:bodyPr>
          <a:lstStyle>
            <a:lvl1pPr>
              <a:defRPr sz="3200"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Divider Theme</a:t>
            </a:r>
          </a:p>
        </p:txBody>
      </p:sp>
      <p:pic>
        <p:nvPicPr>
          <p:cNvPr id="8" name="Picture 11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242872" y="6163537"/>
            <a:ext cx="1115548" cy="427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29066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Layout 1">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dirty="0"/>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4" name="Picture Placeholder 3"/>
          <p:cNvSpPr>
            <a:spLocks noGrp="1"/>
          </p:cNvSpPr>
          <p:nvPr>
            <p:ph type="pic" sz="quarter" idx="14" hasCustomPrompt="1"/>
          </p:nvPr>
        </p:nvSpPr>
        <p:spPr>
          <a:xfrm>
            <a:off x="431801" y="1412775"/>
            <a:ext cx="3878097" cy="4680049"/>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Text Placeholder 4"/>
          <p:cNvSpPr>
            <a:spLocks noGrp="1"/>
          </p:cNvSpPr>
          <p:nvPr>
            <p:ph type="body" sz="quarter" idx="15"/>
          </p:nvPr>
        </p:nvSpPr>
        <p:spPr>
          <a:xfrm>
            <a:off x="4597929" y="1412777"/>
            <a:ext cx="7296811"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53971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Layout 2">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8688289" y="1412776"/>
            <a:ext cx="3206023" cy="468004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5"/>
          </p:nvPr>
        </p:nvSpPr>
        <p:spPr>
          <a:xfrm>
            <a:off x="431801" y="1412777"/>
            <a:ext cx="8006556" cy="468004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3748057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Layout 3">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3532181"/>
            <a:ext cx="11462940" cy="2551450"/>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6081847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Layout 4">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514807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Layout 5">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50"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Text Placeholder 4"/>
          <p:cNvSpPr>
            <a:spLocks noGrp="1"/>
          </p:cNvSpPr>
          <p:nvPr>
            <p:ph type="body" sz="quarter" idx="17"/>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986364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
        <p:nvSpPr>
          <p:cNvPr id="10" name="Text Placeholder 4"/>
          <p:cNvSpPr>
            <a:spLocks noGrp="1"/>
          </p:cNvSpPr>
          <p:nvPr>
            <p:ph type="body" sz="quarter" idx="10"/>
          </p:nvPr>
        </p:nvSpPr>
        <p:spPr>
          <a:xfrm>
            <a:off x="393701" y="1196753"/>
            <a:ext cx="11462940" cy="48960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067760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Layout 6">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6" name="Picture Placeholder 3"/>
          <p:cNvSpPr>
            <a:spLocks noGrp="1"/>
          </p:cNvSpPr>
          <p:nvPr>
            <p:ph type="pic" sz="quarter" idx="14" hasCustomPrompt="1"/>
          </p:nvPr>
        </p:nvSpPr>
        <p:spPr>
          <a:xfrm>
            <a:off x="387050"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Text Placeholder 4"/>
          <p:cNvSpPr>
            <a:spLocks noGrp="1"/>
          </p:cNvSpPr>
          <p:nvPr>
            <p:ph type="body" sz="quarter" idx="17"/>
          </p:nvPr>
        </p:nvSpPr>
        <p:spPr>
          <a:xfrm>
            <a:off x="431801" y="3703287"/>
            <a:ext cx="11462940" cy="238034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345169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431801"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431801" y="2975180"/>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431801" y="4537584"/>
            <a:ext cx="3878097" cy="154109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1" name="Text Placeholder 4"/>
          <p:cNvSpPr>
            <a:spLocks noGrp="1"/>
          </p:cNvSpPr>
          <p:nvPr>
            <p:ph type="body" sz="quarter" idx="17"/>
          </p:nvPr>
        </p:nvSpPr>
        <p:spPr>
          <a:xfrm>
            <a:off x="4597929" y="1412776"/>
            <a:ext cx="7296811" cy="4664677"/>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5298519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8016644"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8016644" y="2976533"/>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8016644" y="4540290"/>
            <a:ext cx="3878097" cy="1548783"/>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0" name="Text Placeholder 4"/>
          <p:cNvSpPr>
            <a:spLocks noGrp="1"/>
          </p:cNvSpPr>
          <p:nvPr>
            <p:ph type="body" sz="quarter" idx="17"/>
          </p:nvPr>
        </p:nvSpPr>
        <p:spPr>
          <a:xfrm>
            <a:off x="431801" y="1412778"/>
            <a:ext cx="7405311" cy="466590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0403636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_Back Slide &quot;Thank You&quot;">
    <p:bg>
      <p:bgPr>
        <a:solidFill>
          <a:srgbClr val="001484"/>
        </a:solidFill>
        <a:effectLst/>
      </p:bgPr>
    </p:bg>
    <p:spTree>
      <p:nvGrpSpPr>
        <p:cNvPr id="1" name=""/>
        <p:cNvGrpSpPr/>
        <p:nvPr/>
      </p:nvGrpSpPr>
      <p:grpSpPr>
        <a:xfrm>
          <a:off x="0" y="0"/>
          <a:ext cx="0" cy="0"/>
          <a:chOff x="0" y="0"/>
          <a:chExt cx="0" cy="0"/>
        </a:xfrm>
      </p:grpSpPr>
      <p:sp>
        <p:nvSpPr>
          <p:cNvPr id="2" name="Rectangle 1"/>
          <p:cNvSpPr/>
          <p:nvPr userDrawn="1"/>
        </p:nvSpPr>
        <p:spPr>
          <a:xfrm>
            <a:off x="2913435" y="1790072"/>
            <a:ext cx="6336704" cy="2880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solidFill>
                <a:prstClr val="white"/>
              </a:solidFill>
            </a:endParaRPr>
          </a:p>
        </p:txBody>
      </p:sp>
      <p:sp>
        <p:nvSpPr>
          <p:cNvPr id="12" name="Text Placeholder 5"/>
          <p:cNvSpPr>
            <a:spLocks noGrp="1"/>
          </p:cNvSpPr>
          <p:nvPr>
            <p:ph type="body" sz="quarter" idx="10" hasCustomPrompt="1"/>
          </p:nvPr>
        </p:nvSpPr>
        <p:spPr>
          <a:xfrm>
            <a:off x="3779997" y="2696461"/>
            <a:ext cx="5196324" cy="266322"/>
          </a:xfrm>
        </p:spPr>
        <p:txBody>
          <a:bodyPr lIns="36000" rIns="36000" anchor="ctr">
            <a:noAutofit/>
          </a:bodyPr>
          <a:lstStyle>
            <a:lvl1pPr>
              <a:defRPr sz="1400">
                <a:solidFill>
                  <a:schemeClr val="tx2"/>
                </a:solidFill>
              </a:defRPr>
            </a:lvl1pPr>
          </a:lstStyle>
          <a:p>
            <a:pPr lvl="0"/>
            <a:r>
              <a:rPr lang="en-US" dirty="0"/>
              <a:t>Name Surname</a:t>
            </a:r>
            <a:endParaRPr lang="en-GB" dirty="0"/>
          </a:p>
        </p:txBody>
      </p:sp>
      <p:sp>
        <p:nvSpPr>
          <p:cNvPr id="13" name="Text Placeholder 5"/>
          <p:cNvSpPr>
            <a:spLocks noGrp="1"/>
          </p:cNvSpPr>
          <p:nvPr>
            <p:ph type="body" sz="quarter" idx="11" hasCustomPrompt="1"/>
          </p:nvPr>
        </p:nvSpPr>
        <p:spPr>
          <a:xfrm>
            <a:off x="3779997" y="2963910"/>
            <a:ext cx="5196324" cy="266322"/>
          </a:xfrm>
        </p:spPr>
        <p:txBody>
          <a:bodyPr lIns="36000" rIns="36000" anchor="ctr">
            <a:noAutofit/>
          </a:bodyPr>
          <a:lstStyle>
            <a:lvl1pPr>
              <a:defRPr sz="1100" b="0">
                <a:solidFill>
                  <a:schemeClr val="tx2"/>
                </a:solidFill>
              </a:defRPr>
            </a:lvl1pPr>
          </a:lstStyle>
          <a:p>
            <a:pPr lvl="0"/>
            <a:r>
              <a:rPr lang="en-US" dirty="0"/>
              <a:t>Directory</a:t>
            </a:r>
            <a:endParaRPr lang="en-GB" dirty="0"/>
          </a:p>
        </p:txBody>
      </p:sp>
      <p:sp>
        <p:nvSpPr>
          <p:cNvPr id="14" name="Text Placeholder 5"/>
          <p:cNvSpPr>
            <a:spLocks noGrp="1"/>
          </p:cNvSpPr>
          <p:nvPr>
            <p:ph type="body" sz="quarter" idx="12" hasCustomPrompt="1"/>
          </p:nvPr>
        </p:nvSpPr>
        <p:spPr>
          <a:xfrm>
            <a:off x="4246240"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5" name="Rectangle 14"/>
          <p:cNvSpPr/>
          <p:nvPr userDrawn="1"/>
        </p:nvSpPr>
        <p:spPr>
          <a:xfrm>
            <a:off x="3779996"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Tel:</a:t>
            </a:r>
          </a:p>
        </p:txBody>
      </p:sp>
      <p:sp>
        <p:nvSpPr>
          <p:cNvPr id="16" name="Text Placeholder 5"/>
          <p:cNvSpPr>
            <a:spLocks noGrp="1"/>
          </p:cNvSpPr>
          <p:nvPr>
            <p:ph type="body" sz="quarter" idx="13" hasCustomPrompt="1"/>
          </p:nvPr>
        </p:nvSpPr>
        <p:spPr>
          <a:xfrm>
            <a:off x="6840159"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7" name="Rectangle 16"/>
          <p:cNvSpPr/>
          <p:nvPr userDrawn="1"/>
        </p:nvSpPr>
        <p:spPr>
          <a:xfrm>
            <a:off x="6373915"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Fax:</a:t>
            </a:r>
          </a:p>
        </p:txBody>
      </p:sp>
      <p:sp>
        <p:nvSpPr>
          <p:cNvPr id="18" name="Text Placeholder 5"/>
          <p:cNvSpPr>
            <a:spLocks noGrp="1"/>
          </p:cNvSpPr>
          <p:nvPr>
            <p:ph type="body" sz="quarter" idx="14" hasCustomPrompt="1"/>
          </p:nvPr>
        </p:nvSpPr>
        <p:spPr>
          <a:xfrm>
            <a:off x="3779997" y="3768568"/>
            <a:ext cx="4978745" cy="266322"/>
          </a:xfrm>
        </p:spPr>
        <p:txBody>
          <a:bodyPr lIns="36000" rIns="36000" anchor="ctr">
            <a:noAutofit/>
          </a:bodyPr>
          <a:lstStyle>
            <a:lvl1pPr>
              <a:defRPr sz="1100" b="0">
                <a:solidFill>
                  <a:schemeClr val="tx2"/>
                </a:solidFill>
              </a:defRPr>
            </a:lvl1pPr>
          </a:lstStyle>
          <a:p>
            <a:pPr lvl="0"/>
            <a:r>
              <a:rPr lang="en-US" dirty="0"/>
              <a:t>Name.Surname@westerncape.gov.za</a:t>
            </a:r>
            <a:endParaRPr lang="en-GB" dirty="0"/>
          </a:p>
        </p:txBody>
      </p:sp>
      <p:sp>
        <p:nvSpPr>
          <p:cNvPr id="19" name="Rectangle 18"/>
          <p:cNvSpPr/>
          <p:nvPr userDrawn="1"/>
        </p:nvSpPr>
        <p:spPr>
          <a:xfrm>
            <a:off x="3779996" y="4043102"/>
            <a:ext cx="4978745"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www.westerncape.gov.za</a:t>
            </a:r>
          </a:p>
        </p:txBody>
      </p:sp>
      <p:sp>
        <p:nvSpPr>
          <p:cNvPr id="6" name="Rectangle 5"/>
          <p:cNvSpPr/>
          <p:nvPr userDrawn="1"/>
        </p:nvSpPr>
        <p:spPr>
          <a:xfrm>
            <a:off x="393700" y="565702"/>
            <a:ext cx="2404826" cy="584775"/>
          </a:xfrm>
          <a:prstGeom prst="rect">
            <a:avLst/>
          </a:prstGeom>
        </p:spPr>
        <p:txBody>
          <a:bodyPr wrap="none">
            <a:spAutoFit/>
          </a:bodyPr>
          <a:lstStyle/>
          <a:p>
            <a:r>
              <a:rPr lang="en-US" sz="3200" dirty="0">
                <a:solidFill>
                  <a:prstClr val="white"/>
                </a:solidFill>
                <a:ea typeface="+mj-ea"/>
                <a:cs typeface="+mj-cs"/>
              </a:rPr>
              <a:t>Contact Us</a:t>
            </a:r>
            <a:endParaRPr lang="en-GB" sz="2400" dirty="0">
              <a:solidFill>
                <a:prstClr val="white"/>
              </a:solidFill>
            </a:endParaRPr>
          </a:p>
        </p:txBody>
      </p:sp>
      <p:sp>
        <p:nvSpPr>
          <p:cNvPr id="24" name="Text Placeholder 5"/>
          <p:cNvSpPr>
            <a:spLocks noGrp="1"/>
          </p:cNvSpPr>
          <p:nvPr>
            <p:ph type="body" sz="quarter" idx="15" hasCustomPrompt="1"/>
          </p:nvPr>
        </p:nvSpPr>
        <p:spPr>
          <a:xfrm>
            <a:off x="3779995" y="4333520"/>
            <a:ext cx="4465773" cy="266322"/>
          </a:xfrm>
        </p:spPr>
        <p:txBody>
          <a:bodyPr lIns="36000" rIns="36000" anchor="ctr">
            <a:noAutofit/>
          </a:bodyPr>
          <a:lstStyle>
            <a:lvl1pPr>
              <a:defRPr sz="1100" b="0" baseline="0">
                <a:solidFill>
                  <a:schemeClr val="tx2"/>
                </a:solidFill>
              </a:defRPr>
            </a:lvl1pPr>
          </a:lstStyle>
          <a:p>
            <a:pPr lvl="0"/>
            <a:r>
              <a:rPr lang="en-ZA" dirty="0"/>
              <a:t>Fill in your address</a:t>
            </a:r>
          </a:p>
        </p:txBody>
      </p:sp>
      <p:pic>
        <p:nvPicPr>
          <p:cNvPr id="2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3029719" y="1859446"/>
            <a:ext cx="2217710" cy="84921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Shape, rectangle&#10;&#10;Description automatically generated">
            <a:extLst>
              <a:ext uri="{FF2B5EF4-FFF2-40B4-BE49-F238E27FC236}">
                <a16:creationId xmlns:a16="http://schemas.microsoft.com/office/drawing/2014/main" id="{4B218B1C-103E-40ED-AFB3-E83144F6820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79995" y="3331665"/>
            <a:ext cx="5470144" cy="64873"/>
          </a:xfrm>
          <a:prstGeom prst="rect">
            <a:avLst/>
          </a:prstGeom>
        </p:spPr>
      </p:pic>
    </p:spTree>
    <p:extLst>
      <p:ext uri="{BB962C8B-B14F-4D97-AF65-F5344CB8AC3E}">
        <p14:creationId xmlns:p14="http://schemas.microsoft.com/office/powerpoint/2010/main" val="606355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Back Slide &quot;Thank You&quot;">
    <p:bg>
      <p:bgPr>
        <a:solidFill>
          <a:srgbClr val="001484"/>
        </a:solidFill>
        <a:effectLst/>
      </p:bgPr>
    </p:bg>
    <p:spTree>
      <p:nvGrpSpPr>
        <p:cNvPr id="1" name=""/>
        <p:cNvGrpSpPr/>
        <p:nvPr/>
      </p:nvGrpSpPr>
      <p:grpSpPr>
        <a:xfrm>
          <a:off x="0" y="0"/>
          <a:ext cx="0" cy="0"/>
          <a:chOff x="0" y="0"/>
          <a:chExt cx="0" cy="0"/>
        </a:xfrm>
      </p:grpSpPr>
      <p:sp>
        <p:nvSpPr>
          <p:cNvPr id="9" name="Title 1"/>
          <p:cNvSpPr txBox="1">
            <a:spLocks/>
          </p:cNvSpPr>
          <p:nvPr userDrawn="1"/>
        </p:nvSpPr>
        <p:spPr>
          <a:xfrm>
            <a:off x="2351584" y="3861049"/>
            <a:ext cx="9601067" cy="1083419"/>
          </a:xfrm>
          <a:prstGeom prst="rect">
            <a:avLst/>
          </a:prstGeom>
        </p:spPr>
        <p:txBody>
          <a:bodyPr wrap="none"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Aft>
                <a:spcPts val="2400"/>
              </a:spcAft>
            </a:pPr>
            <a:r>
              <a:rPr lang="en-US" sz="3200" dirty="0">
                <a:solidFill>
                  <a:prstClr val="white"/>
                </a:solidFill>
                <a:cs typeface="Century Gothic"/>
              </a:rPr>
              <a:t>Thank you</a:t>
            </a:r>
          </a:p>
        </p:txBody>
      </p:sp>
      <p:pic>
        <p:nvPicPr>
          <p:cNvPr id="4" name="Picture 3" descr="Shape, rectangle&#10;&#10;Description automatically generated">
            <a:extLst>
              <a:ext uri="{FF2B5EF4-FFF2-40B4-BE49-F238E27FC236}">
                <a16:creationId xmlns:a16="http://schemas.microsoft.com/office/drawing/2014/main" id="{964789CB-CD92-405B-9055-78FC1169E82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3700" y="3364896"/>
            <a:ext cx="11798299" cy="64104"/>
          </a:xfrm>
          <a:prstGeom prst="rect">
            <a:avLst/>
          </a:prstGeom>
        </p:spPr>
      </p:pic>
    </p:spTree>
    <p:extLst>
      <p:ext uri="{BB962C8B-B14F-4D97-AF65-F5344CB8AC3E}">
        <p14:creationId xmlns:p14="http://schemas.microsoft.com/office/powerpoint/2010/main" val="3904491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0"/>
          </p:nvPr>
        </p:nvSpPr>
        <p:spPr>
          <a:xfrm>
            <a:off x="393701"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1"/>
          </p:nvPr>
        </p:nvSpPr>
        <p:spPr>
          <a:xfrm>
            <a:off x="6442373"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42471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1660245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1" name="Text Placeholder 4"/>
          <p:cNvSpPr>
            <a:spLocks noGrp="1"/>
          </p:cNvSpPr>
          <p:nvPr>
            <p:ph type="body" sz="quarter" idx="10"/>
          </p:nvPr>
        </p:nvSpPr>
        <p:spPr>
          <a:xfrm>
            <a:off x="393701" y="1412777"/>
            <a:ext cx="11462940" cy="46800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16769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4"/>
          </p:nvPr>
        </p:nvSpPr>
        <p:spPr>
          <a:xfrm>
            <a:off x="393701"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5"/>
          </p:nvPr>
        </p:nvSpPr>
        <p:spPr>
          <a:xfrm>
            <a:off x="6442373"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3470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2718598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1"/>
          </p:nvPr>
        </p:nvSpPr>
        <p:spPr>
          <a:xfrm>
            <a:off x="393701" y="1196752"/>
            <a:ext cx="11462940" cy="4487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0657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2"/>
          </p:nvPr>
        </p:nvSpPr>
        <p:spPr>
          <a:xfrm>
            <a:off x="393701"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4"/>
          <p:cNvSpPr>
            <a:spLocks noGrp="1"/>
          </p:cNvSpPr>
          <p:nvPr>
            <p:ph type="body" sz="quarter" idx="13"/>
          </p:nvPr>
        </p:nvSpPr>
        <p:spPr>
          <a:xfrm>
            <a:off x="6442373"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7556066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33"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2.xml"/><Relationship Id="rId30" Type="http://schemas.openxmlformats.org/officeDocument/2006/relationships/oleObject" Target="../embeddings/oleObject1.bin"/><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0" name="Object 9" hidden="1"/>
          <p:cNvGraphicFramePr>
            <a:graphicFrameLocks noChangeAspect="1"/>
          </p:cNvGraphicFramePr>
          <p:nvPr>
            <p:custDataLst>
              <p:tags r:id="rId26"/>
            </p:custDataLst>
          </p:nvPr>
        </p:nvGraphicFramePr>
        <p:xfrm>
          <a:off x="0" y="0"/>
          <a:ext cx="211667" cy="158750"/>
        </p:xfrm>
        <a:graphic>
          <a:graphicData uri="http://schemas.openxmlformats.org/presentationml/2006/ole">
            <mc:AlternateContent xmlns:mc="http://schemas.openxmlformats.org/markup-compatibility/2006">
              <mc:Choice xmlns:v="urn:schemas-microsoft-com:vml" Requires="v">
                <p:oleObj name="think-cell Slide" r:id="rId30" imgW="360" imgH="360" progId="">
                  <p:embed/>
                </p:oleObj>
              </mc:Choice>
              <mc:Fallback>
                <p:oleObj name="think-cell Slide" r:id="rId30" imgW="360" imgH="360" progId="">
                  <p:embed/>
                  <p:pic>
                    <p:nvPicPr>
                      <p:cNvPr id="0" name=""/>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0" y="0"/>
                        <a:ext cx="211667"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Placeholder 1"/>
          <p:cNvSpPr>
            <a:spLocks noGrp="1"/>
          </p:cNvSpPr>
          <p:nvPr>
            <p:ph type="title"/>
            <p:custDataLst>
              <p:tags r:id="rId27"/>
            </p:custDataLst>
          </p:nvPr>
        </p:nvSpPr>
        <p:spPr>
          <a:xfrm>
            <a:off x="393701" y="180976"/>
            <a:ext cx="11462940" cy="559256"/>
          </a:xfrm>
          <a:prstGeom prst="rect">
            <a:avLst/>
          </a:prstGeom>
          <a:noFill/>
          <a:extLst>
            <a:ext uri="{909E8E84-426E-40DD-AFC4-6F175D3DCCD1}">
              <a14:hiddenFill xmlns:a14="http://schemas.microsoft.com/office/drawing/2010/main">
                <a:solidFill>
                  <a:srgbClr val="00329B"/>
                </a:solidFill>
              </a14:hiddenFill>
            </a:ext>
          </a:extLst>
        </p:spPr>
        <p:txBody>
          <a:bodyPr vert="horz" wrap="none" lIns="72000" tIns="72000" rIns="72000" bIns="72000" rtlCol="0" anchor="ctr">
            <a:normAutofit/>
          </a:bodyPr>
          <a:lstStyle/>
          <a:p>
            <a:endParaRPr lang="en-US" dirty="0"/>
          </a:p>
        </p:txBody>
      </p:sp>
      <p:sp>
        <p:nvSpPr>
          <p:cNvPr id="3" name="Text Placeholder 2"/>
          <p:cNvSpPr>
            <a:spLocks noGrp="1"/>
          </p:cNvSpPr>
          <p:nvPr>
            <p:ph type="body" idx="1"/>
            <p:custDataLst>
              <p:tags r:id="rId28"/>
            </p:custDataLst>
          </p:nvPr>
        </p:nvSpPr>
        <p:spPr>
          <a:xfrm>
            <a:off x="393701" y="1196752"/>
            <a:ext cx="11462940" cy="4883466"/>
          </a:xfrm>
          <a:prstGeom prst="rect">
            <a:avLst/>
          </a:prstGeom>
        </p:spPr>
        <p:txBody>
          <a:bodyPr vert="horz" lIns="72000" tIns="72000" rIns="72000" bIns="72000" rtlCol="0">
            <a:normAutofit/>
          </a:bodyPr>
          <a:lstStyle/>
          <a:p>
            <a:pPr lvl="0"/>
            <a:r>
              <a:rPr lang="en-US" dirty="0"/>
              <a:t>First Text Level</a:t>
            </a:r>
          </a:p>
          <a:p>
            <a:pPr lvl="1"/>
            <a:r>
              <a:rPr lang="en-US" dirty="0"/>
              <a:t>Second</a:t>
            </a:r>
          </a:p>
          <a:p>
            <a:pPr lvl="2"/>
            <a:r>
              <a:rPr lang="en-US" dirty="0"/>
              <a:t>Third</a:t>
            </a:r>
          </a:p>
          <a:p>
            <a:pPr lvl="3"/>
            <a:r>
              <a:rPr lang="en-US" dirty="0"/>
              <a:t>Fourth</a:t>
            </a:r>
          </a:p>
          <a:p>
            <a:pPr lvl="4"/>
            <a:r>
              <a:rPr lang="en-US" dirty="0"/>
              <a:t>Fifth</a:t>
            </a:r>
          </a:p>
        </p:txBody>
      </p:sp>
      <p:sp>
        <p:nvSpPr>
          <p:cNvPr id="6" name="Slide Number Placeholder 5"/>
          <p:cNvSpPr>
            <a:spLocks noGrp="1"/>
          </p:cNvSpPr>
          <p:nvPr>
            <p:ph type="sldNum" sz="quarter" idx="4"/>
            <p:custDataLst>
              <p:tags r:id="rId29"/>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pic>
        <p:nvPicPr>
          <p:cNvPr id="11" name="Picture 115"/>
          <p:cNvPicPr>
            <a:picLocks noChangeAspect="1" noChangeArrowheads="1"/>
          </p:cNvPicPr>
          <p:nvPr/>
        </p:nvPicPr>
        <p:blipFill>
          <a:blip r:embed="rId32" cstate="print">
            <a:extLst>
              <a:ext uri="{28A0092B-C50C-407E-A947-70E740481C1C}">
                <a14:useLocalDpi xmlns:a14="http://schemas.microsoft.com/office/drawing/2010/main" val="0"/>
              </a:ext>
            </a:extLst>
          </a:blip>
          <a:srcRect/>
          <a:stretch/>
        </p:blipFill>
        <p:spPr bwMode="auto">
          <a:xfrm>
            <a:off x="327797" y="6295516"/>
            <a:ext cx="1115548" cy="42717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Shape, rectangle&#10;&#10;Description automatically generated">
            <a:extLst>
              <a:ext uri="{FF2B5EF4-FFF2-40B4-BE49-F238E27FC236}">
                <a16:creationId xmlns:a16="http://schemas.microsoft.com/office/drawing/2014/main" id="{F3003D39-787E-4DD7-BD33-D06DC937071E}"/>
              </a:ext>
            </a:extLst>
          </p:cNvPr>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393700" y="931933"/>
            <a:ext cx="11798299" cy="64104"/>
          </a:xfrm>
          <a:prstGeom prst="rect">
            <a:avLst/>
          </a:prstGeom>
        </p:spPr>
      </p:pic>
    </p:spTree>
    <p:extLst>
      <p:ext uri="{BB962C8B-B14F-4D97-AF65-F5344CB8AC3E}">
        <p14:creationId xmlns:p14="http://schemas.microsoft.com/office/powerpoint/2010/main" val="396024352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Lst>
  <p:hf sldNum="0" hdr="0"/>
  <p:txStyles>
    <p:titleStyle>
      <a:lvl1pPr algn="l" defTabSz="914400" rtl="0" eaLnBrk="1" latinLnBrk="0" hangingPunct="1">
        <a:spcBef>
          <a:spcPct val="0"/>
        </a:spcBef>
        <a:buNone/>
        <a:defRPr sz="2400" b="1" kern="1200">
          <a:solidFill>
            <a:schemeClr val="tx2"/>
          </a:solidFill>
          <a:latin typeface="Century Gothic" pitchFamily="34" charset="0"/>
          <a:ea typeface="+mj-ea"/>
          <a:cs typeface="+mj-cs"/>
        </a:defRPr>
      </a:lvl1pPr>
    </p:titleStyle>
    <p:bodyStyle>
      <a:lvl1pPr marL="0" indent="0" algn="l" defTabSz="914400" rtl="0" eaLnBrk="1" latinLnBrk="0" hangingPunct="1">
        <a:spcBef>
          <a:spcPts val="300"/>
        </a:spcBef>
        <a:buFont typeface="Arial" pitchFamily="34" charset="0"/>
        <a:buNone/>
        <a:defRPr sz="1600" b="1" kern="1200">
          <a:solidFill>
            <a:schemeClr val="tx1"/>
          </a:solidFill>
          <a:latin typeface="Century Gothic" pitchFamily="34" charset="0"/>
          <a:ea typeface="+mn-ea"/>
          <a:cs typeface="+mn-cs"/>
        </a:defRPr>
      </a:lvl1pPr>
      <a:lvl2pPr marL="180000" indent="-180000" algn="l" defTabSz="914400" rtl="0" eaLnBrk="1" latinLnBrk="0" hangingPunct="1">
        <a:spcBef>
          <a:spcPts val="300"/>
        </a:spcBef>
        <a:buClr>
          <a:srgbClr val="002060"/>
        </a:buClr>
        <a:buFontTx/>
        <a:buBlip>
          <a:blip r:embed="rId34"/>
        </a:buBlip>
        <a:defRPr sz="1600" kern="1200">
          <a:solidFill>
            <a:schemeClr val="tx1"/>
          </a:solidFill>
          <a:latin typeface="Century Gothic" pitchFamily="34" charset="0"/>
          <a:ea typeface="+mn-ea"/>
          <a:cs typeface="+mn-cs"/>
        </a:defRPr>
      </a:lvl2pPr>
      <a:lvl3pPr marL="360000" indent="-180000" algn="l" defTabSz="914400" rtl="0" eaLnBrk="1" latinLnBrk="0" hangingPunct="1">
        <a:spcBef>
          <a:spcPts val="300"/>
        </a:spcBef>
        <a:buClr>
          <a:schemeClr val="accent3"/>
        </a:buClr>
        <a:buFont typeface="Arial" pitchFamily="34" charset="0"/>
        <a:buChar char="•"/>
        <a:defRPr lang="en-US" sz="1600" kern="1200" dirty="0" smtClean="0">
          <a:solidFill>
            <a:schemeClr val="tx1"/>
          </a:solidFill>
          <a:latin typeface="Century Gothic" pitchFamily="34" charset="0"/>
          <a:ea typeface="+mn-ea"/>
          <a:cs typeface="+mn-cs"/>
        </a:defRPr>
      </a:lvl3pPr>
      <a:lvl4pPr marL="540000" indent="-180000" algn="l" defTabSz="914400" rtl="0" eaLnBrk="1" latinLnBrk="0" hangingPunct="1">
        <a:spcBef>
          <a:spcPts val="300"/>
        </a:spcBef>
        <a:buClr>
          <a:schemeClr val="accent3"/>
        </a:buClr>
        <a:buFont typeface="Arial" pitchFamily="34" charset="0"/>
        <a:buChar char="–"/>
        <a:defRPr sz="1600" kern="1200">
          <a:solidFill>
            <a:schemeClr val="tx1"/>
          </a:solidFill>
          <a:latin typeface="Century Gothic" pitchFamily="34" charset="0"/>
          <a:ea typeface="+mn-ea"/>
          <a:cs typeface="+mn-cs"/>
        </a:defRPr>
      </a:lvl4pPr>
      <a:lvl5pPr marL="1800000" indent="-1800000" algn="l" defTabSz="914400" rtl="0" eaLnBrk="1" latinLnBrk="0" hangingPunct="1">
        <a:spcBef>
          <a:spcPts val="300"/>
        </a:spcBef>
        <a:buFont typeface="Arial" pitchFamily="34" charset="0"/>
        <a:buNone/>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www.sagis.org.z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a:spLocks noGrp="1"/>
          </p:cNvSpPr>
          <p:nvPr>
            <p:ph type="subTitle" idx="1"/>
          </p:nvPr>
        </p:nvSpPr>
        <p:spPr>
          <a:xfrm>
            <a:off x="623392" y="3044656"/>
            <a:ext cx="10945216" cy="2354642"/>
          </a:xfrm>
        </p:spPr>
        <p:txBody>
          <a:bodyPr>
            <a:normAutofit/>
          </a:bodyPr>
          <a:lstStyle/>
          <a:p>
            <a:r>
              <a:rPr lang="en-US" sz="3600" dirty="0"/>
              <a:t>Monthly report SAFEX average prices</a:t>
            </a:r>
            <a:endParaRPr lang="en-ZA" sz="3200" b="0" dirty="0"/>
          </a:p>
        </p:txBody>
      </p:sp>
      <p:sp>
        <p:nvSpPr>
          <p:cNvPr id="12" name="TextBox 11"/>
          <p:cNvSpPr txBox="1"/>
          <p:nvPr/>
        </p:nvSpPr>
        <p:spPr>
          <a:xfrm>
            <a:off x="7740526" y="5788637"/>
            <a:ext cx="3828082" cy="369332"/>
          </a:xfrm>
          <a:prstGeom prst="rect">
            <a:avLst/>
          </a:prstGeom>
          <a:noFill/>
        </p:spPr>
        <p:txBody>
          <a:bodyPr wrap="square" rtlCol="0">
            <a:spAutoFit/>
          </a:bodyPr>
          <a:lstStyle/>
          <a:p>
            <a:pPr algn="r"/>
            <a:r>
              <a:rPr lang="en-ZA" dirty="0">
                <a:solidFill>
                  <a:schemeClr val="bg1"/>
                </a:solidFill>
              </a:rPr>
              <a:t>December 2025</a:t>
            </a:r>
          </a:p>
        </p:txBody>
      </p:sp>
      <p:sp>
        <p:nvSpPr>
          <p:cNvPr id="4" name="TextBox 3">
            <a:extLst>
              <a:ext uri="{FF2B5EF4-FFF2-40B4-BE49-F238E27FC236}">
                <a16:creationId xmlns:a16="http://schemas.microsoft.com/office/drawing/2014/main" id="{2E5602CD-A313-43E5-8AB4-3FEDB048D88F}"/>
              </a:ext>
            </a:extLst>
          </p:cNvPr>
          <p:cNvSpPr txBox="1"/>
          <p:nvPr/>
        </p:nvSpPr>
        <p:spPr>
          <a:xfrm>
            <a:off x="7740526" y="2675324"/>
            <a:ext cx="3828082" cy="369332"/>
          </a:xfrm>
          <a:prstGeom prst="rect">
            <a:avLst/>
          </a:prstGeom>
          <a:noFill/>
        </p:spPr>
        <p:txBody>
          <a:bodyPr wrap="square" rtlCol="0">
            <a:spAutoFit/>
          </a:bodyPr>
          <a:lstStyle/>
          <a:p>
            <a:pPr algn="r"/>
            <a:r>
              <a:rPr lang="en-ZA" dirty="0">
                <a:solidFill>
                  <a:schemeClr val="bg1"/>
                </a:solidFill>
              </a:rPr>
              <a:t>Department of Agriculture</a:t>
            </a:r>
          </a:p>
        </p:txBody>
      </p:sp>
    </p:spTree>
    <p:extLst>
      <p:ext uri="{BB962C8B-B14F-4D97-AF65-F5344CB8AC3E}">
        <p14:creationId xmlns:p14="http://schemas.microsoft.com/office/powerpoint/2010/main" val="1909661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416B4C9-6B1A-4718-591A-2F8973258789}"/>
              </a:ext>
            </a:extLst>
          </p:cNvPr>
          <p:cNvSpPr>
            <a:spLocks noGrp="1"/>
          </p:cNvSpPr>
          <p:nvPr>
            <p:ph type="title"/>
          </p:nvPr>
        </p:nvSpPr>
        <p:spPr/>
        <p:txBody>
          <a:bodyPr/>
          <a:lstStyle/>
          <a:p>
            <a:r>
              <a:rPr lang="en-US" dirty="0"/>
              <a:t>INDEMNITY</a:t>
            </a:r>
            <a:endParaRPr lang="en-ZA" dirty="0"/>
          </a:p>
        </p:txBody>
      </p:sp>
      <p:sp>
        <p:nvSpPr>
          <p:cNvPr id="11" name="Text Placeholder 10">
            <a:extLst>
              <a:ext uri="{FF2B5EF4-FFF2-40B4-BE49-F238E27FC236}">
                <a16:creationId xmlns:a16="http://schemas.microsoft.com/office/drawing/2014/main" id="{25BCE773-7CE3-EDA7-92BC-972E142C61F8}"/>
              </a:ext>
            </a:extLst>
          </p:cNvPr>
          <p:cNvSpPr>
            <a:spLocks noGrp="1"/>
          </p:cNvSpPr>
          <p:nvPr>
            <p:ph type="body" sz="quarter" idx="10"/>
          </p:nvPr>
        </p:nvSpPr>
        <p:spPr>
          <a:xfrm>
            <a:off x="2281727" y="2008262"/>
            <a:ext cx="8024501" cy="4084564"/>
          </a:xfrm>
        </p:spPr>
        <p:txBody>
          <a:bodyPr/>
          <a:lstStyle/>
          <a:p>
            <a:pPr algn="just">
              <a:lnSpc>
                <a:spcPct val="150000"/>
              </a:lnSpc>
            </a:pPr>
            <a:r>
              <a:rPr lang="en-US" dirty="0">
                <a:solidFill>
                  <a:schemeClr val="bg1">
                    <a:lumMod val="50000"/>
                  </a:schemeClr>
                </a:solidFill>
              </a:rPr>
              <a:t>The Western Cape Department of Agriculture prepared this data/information as accurately as possible. However, as this document contains data from various sources, its correctness cannot be guaranteed. Any person using this information will be doing so at own risk and the said organisation or any other party will under no circumstances be responsible for any loss suffered by any person/organisation using the information contained in this document.</a:t>
            </a:r>
            <a:endParaRPr lang="en-ZA" dirty="0">
              <a:solidFill>
                <a:schemeClr val="bg1">
                  <a:lumMod val="50000"/>
                </a:schemeClr>
              </a:solidFill>
            </a:endParaRPr>
          </a:p>
        </p:txBody>
      </p:sp>
    </p:spTree>
    <p:extLst>
      <p:ext uri="{BB962C8B-B14F-4D97-AF65-F5344CB8AC3E}">
        <p14:creationId xmlns:p14="http://schemas.microsoft.com/office/powerpoint/2010/main" val="631091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BC52C-D347-0304-4DFE-854F7FE49141}"/>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508A0EE1-472C-9137-1FE8-3703E68AE027}"/>
              </a:ext>
            </a:extLst>
          </p:cNvPr>
          <p:cNvSpPr>
            <a:spLocks noGrp="1"/>
          </p:cNvSpPr>
          <p:nvPr>
            <p:ph type="title"/>
          </p:nvPr>
        </p:nvSpPr>
        <p:spPr/>
        <p:txBody>
          <a:bodyPr/>
          <a:lstStyle/>
          <a:p>
            <a:r>
              <a:rPr lang="en-US" dirty="0"/>
              <a:t>SAFEX Average Monthly Movement</a:t>
            </a:r>
            <a:endParaRPr lang="en-ZA" dirty="0"/>
          </a:p>
        </p:txBody>
      </p:sp>
      <p:graphicFrame>
        <p:nvGraphicFramePr>
          <p:cNvPr id="3" name="Chart 2">
            <a:extLst>
              <a:ext uri="{FF2B5EF4-FFF2-40B4-BE49-F238E27FC236}">
                <a16:creationId xmlns:a16="http://schemas.microsoft.com/office/drawing/2014/main" id="{C6B59395-E9F1-8E3B-B4F2-1B2B644BC1C5}"/>
              </a:ext>
            </a:extLst>
          </p:cNvPr>
          <p:cNvGraphicFramePr>
            <a:graphicFrameLocks/>
          </p:cNvGraphicFramePr>
          <p:nvPr/>
        </p:nvGraphicFramePr>
        <p:xfrm>
          <a:off x="2414587" y="1321593"/>
          <a:ext cx="7362825" cy="42148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29811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ADE9C-231F-61E2-76C4-DED7ECFCB7C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C991E5E-4AF0-C443-3BF7-AE5DFC587BC7}"/>
              </a:ext>
            </a:extLst>
          </p:cNvPr>
          <p:cNvSpPr>
            <a:spLocks noGrp="1"/>
          </p:cNvSpPr>
          <p:nvPr>
            <p:ph type="title"/>
          </p:nvPr>
        </p:nvSpPr>
        <p:spPr/>
        <p:txBody>
          <a:bodyPr/>
          <a:lstStyle/>
          <a:p>
            <a:r>
              <a:rPr lang="en-US" dirty="0"/>
              <a:t>SOURCE</a:t>
            </a:r>
            <a:endParaRPr lang="en-ZA" dirty="0"/>
          </a:p>
        </p:txBody>
      </p:sp>
      <p:sp>
        <p:nvSpPr>
          <p:cNvPr id="11" name="Text Placeholder 10">
            <a:extLst>
              <a:ext uri="{FF2B5EF4-FFF2-40B4-BE49-F238E27FC236}">
                <a16:creationId xmlns:a16="http://schemas.microsoft.com/office/drawing/2014/main" id="{C6DA2236-559B-3C0C-49A7-EA3DEA999FCE}"/>
              </a:ext>
            </a:extLst>
          </p:cNvPr>
          <p:cNvSpPr>
            <a:spLocks noGrp="1"/>
          </p:cNvSpPr>
          <p:nvPr>
            <p:ph type="body" sz="quarter" idx="10"/>
          </p:nvPr>
        </p:nvSpPr>
        <p:spPr/>
        <p:txBody>
          <a:bodyPr/>
          <a:lstStyle/>
          <a:p>
            <a:r>
              <a:rPr lang="en-US" dirty="0"/>
              <a:t>DATA SUPPLIED BY:  </a:t>
            </a:r>
            <a:r>
              <a:rPr lang="en-US" dirty="0">
                <a:hlinkClick r:id="rId2"/>
              </a:rPr>
              <a:t>https://www.sagis.org.za/</a:t>
            </a:r>
            <a:endParaRPr lang="en-US" dirty="0"/>
          </a:p>
          <a:p>
            <a:endParaRPr lang="en-US" dirty="0"/>
          </a:p>
          <a:p>
            <a:endParaRPr lang="en-US" dirty="0"/>
          </a:p>
          <a:p>
            <a:endParaRPr lang="en-US"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p:txBody>
      </p:sp>
      <p:pic>
        <p:nvPicPr>
          <p:cNvPr id="3" name="Picture 2">
            <a:extLst>
              <a:ext uri="{FF2B5EF4-FFF2-40B4-BE49-F238E27FC236}">
                <a16:creationId xmlns:a16="http://schemas.microsoft.com/office/drawing/2014/main" id="{ABF6CDAB-173B-29EE-D2E0-468BD46873B9}"/>
              </a:ext>
            </a:extLst>
          </p:cNvPr>
          <p:cNvPicPr>
            <a:picLocks noChangeAspect="1"/>
          </p:cNvPicPr>
          <p:nvPr/>
        </p:nvPicPr>
        <p:blipFill>
          <a:blip r:embed="rId3"/>
          <a:stretch>
            <a:fillRect/>
          </a:stretch>
        </p:blipFill>
        <p:spPr>
          <a:xfrm>
            <a:off x="5314950" y="3062287"/>
            <a:ext cx="1562100" cy="733425"/>
          </a:xfrm>
          <a:prstGeom prst="rect">
            <a:avLst/>
          </a:prstGeom>
        </p:spPr>
      </p:pic>
    </p:spTree>
    <p:extLst>
      <p:ext uri="{BB962C8B-B14F-4D97-AF65-F5344CB8AC3E}">
        <p14:creationId xmlns:p14="http://schemas.microsoft.com/office/powerpoint/2010/main" val="2719191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7935391" y="6090294"/>
            <a:ext cx="3828082" cy="369332"/>
          </a:xfrm>
          <a:prstGeom prst="rect">
            <a:avLst/>
          </a:prstGeom>
          <a:noFill/>
        </p:spPr>
        <p:txBody>
          <a:bodyPr wrap="square" rtlCol="0">
            <a:spAutoFit/>
          </a:bodyPr>
          <a:lstStyle/>
          <a:p>
            <a:pPr algn="r"/>
            <a:r>
              <a:rPr lang="en-ZA" dirty="0">
                <a:solidFill>
                  <a:schemeClr val="bg1"/>
                </a:solidFill>
              </a:rPr>
              <a:t>J Murdoch</a:t>
            </a:r>
          </a:p>
        </p:txBody>
      </p:sp>
    </p:spTree>
    <p:extLst>
      <p:ext uri="{BB962C8B-B14F-4D97-AF65-F5344CB8AC3E}">
        <p14:creationId xmlns:p14="http://schemas.microsoft.com/office/powerpoint/2010/main" val="276739498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Pd9Ct1aMTE22rXjNleq0M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33NfSVMHv0e5Npz.QjYF8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LrzeEFIP.Ei5yEnCfpKiJ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heme/theme1.xml><?xml version="1.0" encoding="utf-8"?>
<a:theme xmlns:a="http://schemas.openxmlformats.org/drawingml/2006/main" name="WCG-PPT Master-121022-amc">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Western Cape Governmen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sz="12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3"/>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21377</TotalTime>
  <Words>116</Words>
  <Application>Microsoft Office PowerPoint</Application>
  <PresentationFormat>Widescreen</PresentationFormat>
  <Paragraphs>21</Paragraphs>
  <Slides>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0" baseType="lpstr">
      <vt:lpstr>Arial</vt:lpstr>
      <vt:lpstr>Calibri</vt:lpstr>
      <vt:lpstr>Century Gothic</vt:lpstr>
      <vt:lpstr>WCG-PPT Master-121022-amc</vt:lpstr>
      <vt:lpstr>think-cell Slide</vt:lpstr>
      <vt:lpstr>PowerPoint Presentation</vt:lpstr>
      <vt:lpstr>INDEMNITY</vt:lpstr>
      <vt:lpstr>SAFEX Average Monthly Movement</vt:lpstr>
      <vt:lpstr>SOURCE</vt:lpstr>
      <vt:lpstr>PowerPoint Presentation</vt:lpstr>
    </vt:vector>
  </TitlesOfParts>
  <Company>PGWC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Hector Eliott</dc:creator>
  <cp:lastModifiedBy>Murdoch, Jacques</cp:lastModifiedBy>
  <cp:revision>1520</cp:revision>
  <cp:lastPrinted>2019-01-28T07:09:01Z</cp:lastPrinted>
  <dcterms:created xsi:type="dcterms:W3CDTF">2017-01-19T08:56:34Z</dcterms:created>
  <dcterms:modified xsi:type="dcterms:W3CDTF">2026-01-15T08:08:32Z</dcterms:modified>
</cp:coreProperties>
</file>